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8288000" cy="10287000"/>
  <p:notesSz cx="6858000" cy="9144000"/>
  <p:embeddedFontLst>
    <p:embeddedFont>
      <p:font typeface="Arial Black" panose="020B0A04020102020204" pitchFamily="34" charset="0"/>
      <p:bold r:id="rId14"/>
    </p:embeddedFont>
    <p:embeddedFont>
      <p:font typeface="Inter" panose="020B0604020202020204" charset="0"/>
      <p:regular r:id="rId15"/>
    </p:embeddedFont>
    <p:embeddedFont>
      <p:font typeface="Inter Bold" panose="020B0604020202020204" charset="0"/>
      <p:regular r:id="rId16"/>
    </p:embeddedFont>
    <p:embeddedFont>
      <p:font typeface="Inter Bold Italics" panose="020B0604020202020204" charset="0"/>
      <p:regular r:id="rId17"/>
    </p:embeddedFont>
    <p:embeddedFont>
      <p:font typeface="Inter Heavy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3300"/>
    <a:srgbClr val="006600"/>
    <a:srgbClr val="1278BB"/>
    <a:srgbClr val="1FB2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39" d="100"/>
          <a:sy n="39" d="100"/>
        </p:scale>
        <p:origin x="1915" y="100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44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4.svg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3" Type="http://schemas.openxmlformats.org/officeDocument/2006/relationships/image" Target="../media/image23.svg"/><Relationship Id="rId7" Type="http://schemas.openxmlformats.org/officeDocument/2006/relationships/image" Target="../media/image34.svg"/><Relationship Id="rId12" Type="http://schemas.openxmlformats.org/officeDocument/2006/relationships/image" Target="../media/image3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2F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37733" y="0"/>
            <a:ext cx="13237211" cy="10287000"/>
            <a:chOff x="0" y="0"/>
            <a:chExt cx="784427" cy="60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84427" cy="609600"/>
            </a:xfrm>
            <a:custGeom>
              <a:avLst/>
              <a:gdLst/>
              <a:ahLst/>
              <a:cxnLst/>
              <a:rect l="l" t="t" r="r" b="b"/>
              <a:pathLst>
                <a:path w="784427" h="609600">
                  <a:moveTo>
                    <a:pt x="203200" y="0"/>
                  </a:moveTo>
                  <a:lnTo>
                    <a:pt x="784427" y="0"/>
                  </a:lnTo>
                  <a:lnTo>
                    <a:pt x="581227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2"/>
              <a:stretch>
                <a:fillRect t="-14339" b="-14339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604654" y="720896"/>
            <a:ext cx="9348697" cy="7106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80"/>
              </a:lnSpc>
              <a:spcBef>
                <a:spcPct val="0"/>
              </a:spcBef>
            </a:pPr>
            <a:r>
              <a:rPr lang="en-US" sz="6700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ВПРОВАДЖЕННЯ СУЧАСНИХ ІННОВАЦІЙНИХ ТЕХНОЛОГІЙ НА УРОКАХ ФІЗИЧНОЇ КУЛЬТУРИ В ШКОЛІ</a:t>
            </a:r>
          </a:p>
        </p:txBody>
      </p:sp>
      <p:sp>
        <p:nvSpPr>
          <p:cNvPr id="5" name="Freeform 5"/>
          <p:cNvSpPr/>
          <p:nvPr/>
        </p:nvSpPr>
        <p:spPr>
          <a:xfrm rot="1088822">
            <a:off x="6496443" y="-253547"/>
            <a:ext cx="5254797" cy="10098233"/>
          </a:xfrm>
          <a:custGeom>
            <a:avLst/>
            <a:gdLst/>
            <a:ahLst/>
            <a:cxnLst/>
            <a:rect l="l" t="t" r="r" b="b"/>
            <a:pathLst>
              <a:path w="5254797" h="10098233">
                <a:moveTo>
                  <a:pt x="0" y="0"/>
                </a:moveTo>
                <a:lnTo>
                  <a:pt x="5254797" y="0"/>
                </a:lnTo>
                <a:lnTo>
                  <a:pt x="5254797" y="10098233"/>
                </a:lnTo>
                <a:lnTo>
                  <a:pt x="0" y="100982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2F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235949" y="1638300"/>
            <a:ext cx="15664983" cy="15664983"/>
          </a:xfrm>
          <a:custGeom>
            <a:avLst/>
            <a:gdLst/>
            <a:ahLst/>
            <a:cxnLst/>
            <a:rect l="l" t="t" r="r" b="b"/>
            <a:pathLst>
              <a:path w="15664983" h="15664983">
                <a:moveTo>
                  <a:pt x="0" y="0"/>
                </a:moveTo>
                <a:lnTo>
                  <a:pt x="15664983" y="0"/>
                </a:lnTo>
                <a:lnTo>
                  <a:pt x="15664983" y="15664983"/>
                </a:lnTo>
                <a:lnTo>
                  <a:pt x="0" y="156649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10800000">
            <a:off x="303629" y="293033"/>
            <a:ext cx="17625519" cy="3306906"/>
            <a:chOff x="0" y="0"/>
            <a:chExt cx="3943113" cy="7398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43113" cy="739808"/>
            </a:xfrm>
            <a:custGeom>
              <a:avLst/>
              <a:gdLst/>
              <a:ahLst/>
              <a:cxnLst/>
              <a:rect l="l" t="t" r="r" b="b"/>
              <a:pathLst>
                <a:path w="3943113" h="739808">
                  <a:moveTo>
                    <a:pt x="0" y="0"/>
                  </a:moveTo>
                  <a:lnTo>
                    <a:pt x="3943113" y="0"/>
                  </a:lnTo>
                  <a:lnTo>
                    <a:pt x="3943113" y="739808"/>
                  </a:lnTo>
                  <a:lnTo>
                    <a:pt x="0" y="739808"/>
                  </a:lnTo>
                  <a:close/>
                </a:path>
              </a:pathLst>
            </a:custGeom>
            <a:gradFill rotWithShape="1">
              <a:gsLst>
                <a:gs pos="0">
                  <a:srgbClr val="6ECF9F">
                    <a:alpha val="100000"/>
                  </a:srgbClr>
                </a:gs>
                <a:gs pos="100000">
                  <a:srgbClr val="00BF63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943113" cy="78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07874" y="3998342"/>
            <a:ext cx="699033" cy="712070"/>
            <a:chOff x="0" y="0"/>
            <a:chExt cx="184107" cy="1875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4108" cy="187541"/>
            </a:xfrm>
            <a:custGeom>
              <a:avLst/>
              <a:gdLst/>
              <a:ahLst/>
              <a:cxnLst/>
              <a:rect l="l" t="t" r="r" b="b"/>
              <a:pathLst>
                <a:path w="184108" h="187541">
                  <a:moveTo>
                    <a:pt x="0" y="0"/>
                  </a:moveTo>
                  <a:lnTo>
                    <a:pt x="184108" y="0"/>
                  </a:lnTo>
                  <a:lnTo>
                    <a:pt x="184108" y="187541"/>
                  </a:lnTo>
                  <a:lnTo>
                    <a:pt x="0" y="187541"/>
                  </a:lnTo>
                  <a:close/>
                </a:path>
              </a:pathLst>
            </a:custGeom>
            <a:gradFill rotWithShape="1">
              <a:gsLst>
                <a:gs pos="0">
                  <a:srgbClr val="4DD190">
                    <a:alpha val="100000"/>
                  </a:srgbClr>
                </a:gs>
                <a:gs pos="100000">
                  <a:srgbClr val="00BF63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84107" cy="2351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3942520" y="3783031"/>
            <a:ext cx="4345480" cy="3436880"/>
          </a:xfrm>
          <a:custGeom>
            <a:avLst/>
            <a:gdLst/>
            <a:ahLst/>
            <a:cxnLst/>
            <a:rect l="l" t="t" r="r" b="b"/>
            <a:pathLst>
              <a:path w="4345480" h="3436880">
                <a:moveTo>
                  <a:pt x="0" y="0"/>
                </a:moveTo>
                <a:lnTo>
                  <a:pt x="4345480" y="0"/>
                </a:lnTo>
                <a:lnTo>
                  <a:pt x="4345480" y="3436880"/>
                </a:lnTo>
                <a:lnTo>
                  <a:pt x="0" y="34368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253814" y="3893567"/>
            <a:ext cx="10241338" cy="5404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38"/>
              </a:lnSpc>
              <a:spcBef>
                <a:spcPct val="0"/>
              </a:spcBef>
            </a:pPr>
            <a:r>
              <a:rPr lang="en-US" sz="5099" b="1" i="1">
                <a:solidFill>
                  <a:srgbClr val="FFFFFF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Демонстрація кінестетичної активності груп м'язів у ході виконання вправ допомагає учням зрозуміти послідовність та правильність виконання тієї чи іншої вправи</a:t>
            </a:r>
          </a:p>
        </p:txBody>
      </p:sp>
      <p:sp>
        <p:nvSpPr>
          <p:cNvPr id="11" name="Freeform 11"/>
          <p:cNvSpPr/>
          <p:nvPr/>
        </p:nvSpPr>
        <p:spPr>
          <a:xfrm>
            <a:off x="12073549" y="6936879"/>
            <a:ext cx="2569936" cy="2887354"/>
          </a:xfrm>
          <a:custGeom>
            <a:avLst/>
            <a:gdLst/>
            <a:ahLst/>
            <a:cxnLst/>
            <a:rect l="l" t="t" r="r" b="b"/>
            <a:pathLst>
              <a:path w="2569936" h="2887354">
                <a:moveTo>
                  <a:pt x="0" y="0"/>
                </a:moveTo>
                <a:lnTo>
                  <a:pt x="2569936" y="0"/>
                </a:lnTo>
                <a:lnTo>
                  <a:pt x="2569936" y="2887354"/>
                </a:lnTo>
                <a:lnTo>
                  <a:pt x="0" y="28873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657390" y="337290"/>
            <a:ext cx="17271758" cy="3117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61"/>
              </a:lnSpc>
              <a:spcBef>
                <a:spcPct val="0"/>
              </a:spcBef>
            </a:pPr>
            <a:r>
              <a:rPr lang="en-US" sz="5901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ОСНОВНИМИ ФОРМАМИ РОБОТИ НА УРОЦІ ФІЗИЧНОЇ КУЛЬТУРИ ІЗ ЗАСТОСУВАННЯМ ІНФОРМАЦІЙНИХ ТЕХНОЛОГІЙ Є: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">
            <a:extLst>
              <a:ext uri="{FF2B5EF4-FFF2-40B4-BE49-F238E27FC236}">
                <a16:creationId xmlns:a16="http://schemas.microsoft.com/office/drawing/2014/main" id="{C8611064-B190-AC9B-BC5C-C9BE20C8C70D}"/>
              </a:ext>
            </a:extLst>
          </p:cNvPr>
          <p:cNvSpPr/>
          <p:nvPr/>
        </p:nvSpPr>
        <p:spPr>
          <a:xfrm>
            <a:off x="-3528110" y="-1816117"/>
            <a:ext cx="23972619" cy="15664983"/>
          </a:xfrm>
          <a:custGeom>
            <a:avLst/>
            <a:gdLst/>
            <a:ahLst/>
            <a:cxnLst/>
            <a:rect l="l" t="t" r="r" b="b"/>
            <a:pathLst>
              <a:path w="15664983" h="15664983">
                <a:moveTo>
                  <a:pt x="0" y="0"/>
                </a:moveTo>
                <a:lnTo>
                  <a:pt x="15664983" y="0"/>
                </a:lnTo>
                <a:lnTo>
                  <a:pt x="15664983" y="15664983"/>
                </a:lnTo>
                <a:lnTo>
                  <a:pt x="0" y="156649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Графіка 2" descr="Single gear with solid fill">
            <a:extLst>
              <a:ext uri="{FF2B5EF4-FFF2-40B4-BE49-F238E27FC236}">
                <a16:creationId xmlns:a16="http://schemas.microsoft.com/office/drawing/2014/main" id="{8C6561C3-226D-E41B-25A1-98B05A3FF3DF}"/>
              </a:ext>
            </a:extLst>
          </p:cNvPr>
          <p:cNvSpPr/>
          <p:nvPr/>
        </p:nvSpPr>
        <p:spPr>
          <a:xfrm>
            <a:off x="381000" y="4610100"/>
            <a:ext cx="5705475" cy="5562600"/>
          </a:xfrm>
          <a:custGeom>
            <a:avLst/>
            <a:gdLst>
              <a:gd name="connsiteX0" fmla="*/ 2428875 w 4864893"/>
              <a:gd name="connsiteY0" fmla="*/ 3286125 h 4857750"/>
              <a:gd name="connsiteX1" fmla="*/ 1571625 w 4864893"/>
              <a:gd name="connsiteY1" fmla="*/ 2428875 h 4857750"/>
              <a:gd name="connsiteX2" fmla="*/ 2428875 w 4864893"/>
              <a:gd name="connsiteY2" fmla="*/ 1571625 h 4857750"/>
              <a:gd name="connsiteX3" fmla="*/ 3286125 w 4864893"/>
              <a:gd name="connsiteY3" fmla="*/ 2428875 h 4857750"/>
              <a:gd name="connsiteX4" fmla="*/ 2428875 w 4864893"/>
              <a:gd name="connsiteY4" fmla="*/ 3286125 h 4857750"/>
              <a:gd name="connsiteX5" fmla="*/ 4357688 w 4864893"/>
              <a:gd name="connsiteY5" fmla="*/ 1893094 h 4857750"/>
              <a:gd name="connsiteX6" fmla="*/ 4171950 w 4864893"/>
              <a:gd name="connsiteY6" fmla="*/ 1450181 h 4857750"/>
              <a:gd name="connsiteX7" fmla="*/ 4350544 w 4864893"/>
              <a:gd name="connsiteY7" fmla="*/ 914400 h 4857750"/>
              <a:gd name="connsiteX8" fmla="*/ 3943350 w 4864893"/>
              <a:gd name="connsiteY8" fmla="*/ 507206 h 4857750"/>
              <a:gd name="connsiteX9" fmla="*/ 3407569 w 4864893"/>
              <a:gd name="connsiteY9" fmla="*/ 685800 h 4857750"/>
              <a:gd name="connsiteX10" fmla="*/ 2957513 w 4864893"/>
              <a:gd name="connsiteY10" fmla="*/ 500063 h 4857750"/>
              <a:gd name="connsiteX11" fmla="*/ 2714625 w 4864893"/>
              <a:gd name="connsiteY11" fmla="*/ 0 h 4857750"/>
              <a:gd name="connsiteX12" fmla="*/ 2143125 w 4864893"/>
              <a:gd name="connsiteY12" fmla="*/ 0 h 4857750"/>
              <a:gd name="connsiteX13" fmla="*/ 1893094 w 4864893"/>
              <a:gd name="connsiteY13" fmla="*/ 500063 h 4857750"/>
              <a:gd name="connsiteX14" fmla="*/ 1450181 w 4864893"/>
              <a:gd name="connsiteY14" fmla="*/ 685800 h 4857750"/>
              <a:gd name="connsiteX15" fmla="*/ 914400 w 4864893"/>
              <a:gd name="connsiteY15" fmla="*/ 507206 h 4857750"/>
              <a:gd name="connsiteX16" fmla="*/ 507206 w 4864893"/>
              <a:gd name="connsiteY16" fmla="*/ 914400 h 4857750"/>
              <a:gd name="connsiteX17" fmla="*/ 685800 w 4864893"/>
              <a:gd name="connsiteY17" fmla="*/ 1450181 h 4857750"/>
              <a:gd name="connsiteX18" fmla="*/ 500063 w 4864893"/>
              <a:gd name="connsiteY18" fmla="*/ 1900237 h 4857750"/>
              <a:gd name="connsiteX19" fmla="*/ 0 w 4864893"/>
              <a:gd name="connsiteY19" fmla="*/ 2143125 h 4857750"/>
              <a:gd name="connsiteX20" fmla="*/ 0 w 4864893"/>
              <a:gd name="connsiteY20" fmla="*/ 2714625 h 4857750"/>
              <a:gd name="connsiteX21" fmla="*/ 500063 w 4864893"/>
              <a:gd name="connsiteY21" fmla="*/ 2964656 h 4857750"/>
              <a:gd name="connsiteX22" fmla="*/ 685800 w 4864893"/>
              <a:gd name="connsiteY22" fmla="*/ 3407569 h 4857750"/>
              <a:gd name="connsiteX23" fmla="*/ 507206 w 4864893"/>
              <a:gd name="connsiteY23" fmla="*/ 3943350 h 4857750"/>
              <a:gd name="connsiteX24" fmla="*/ 914400 w 4864893"/>
              <a:gd name="connsiteY24" fmla="*/ 4350544 h 4857750"/>
              <a:gd name="connsiteX25" fmla="*/ 1450181 w 4864893"/>
              <a:gd name="connsiteY25" fmla="*/ 4171950 h 4857750"/>
              <a:gd name="connsiteX26" fmla="*/ 1900237 w 4864893"/>
              <a:gd name="connsiteY26" fmla="*/ 4357688 h 4857750"/>
              <a:gd name="connsiteX27" fmla="*/ 2150269 w 4864893"/>
              <a:gd name="connsiteY27" fmla="*/ 4857750 h 4857750"/>
              <a:gd name="connsiteX28" fmla="*/ 2721769 w 4864893"/>
              <a:gd name="connsiteY28" fmla="*/ 4857750 h 4857750"/>
              <a:gd name="connsiteX29" fmla="*/ 2971800 w 4864893"/>
              <a:gd name="connsiteY29" fmla="*/ 4357688 h 4857750"/>
              <a:gd name="connsiteX30" fmla="*/ 3414713 w 4864893"/>
              <a:gd name="connsiteY30" fmla="*/ 4171950 h 4857750"/>
              <a:gd name="connsiteX31" fmla="*/ 3950494 w 4864893"/>
              <a:gd name="connsiteY31" fmla="*/ 4350544 h 4857750"/>
              <a:gd name="connsiteX32" fmla="*/ 4357688 w 4864893"/>
              <a:gd name="connsiteY32" fmla="*/ 3943350 h 4857750"/>
              <a:gd name="connsiteX33" fmla="*/ 4179094 w 4864893"/>
              <a:gd name="connsiteY33" fmla="*/ 3407569 h 4857750"/>
              <a:gd name="connsiteX34" fmla="*/ 4364831 w 4864893"/>
              <a:gd name="connsiteY34" fmla="*/ 2957513 h 4857750"/>
              <a:gd name="connsiteX35" fmla="*/ 4864894 w 4864893"/>
              <a:gd name="connsiteY35" fmla="*/ 2707481 h 4857750"/>
              <a:gd name="connsiteX36" fmla="*/ 4864894 w 4864893"/>
              <a:gd name="connsiteY36" fmla="*/ 2135981 h 4857750"/>
              <a:gd name="connsiteX37" fmla="*/ 4357688 w 4864893"/>
              <a:gd name="connsiteY37" fmla="*/ 1893094 h 485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864893" h="4857750">
                <a:moveTo>
                  <a:pt x="2428875" y="3286125"/>
                </a:moveTo>
                <a:cubicBezTo>
                  <a:pt x="1957388" y="3286125"/>
                  <a:pt x="1571625" y="2900363"/>
                  <a:pt x="1571625" y="2428875"/>
                </a:cubicBezTo>
                <a:cubicBezTo>
                  <a:pt x="1571625" y="1957388"/>
                  <a:pt x="1957388" y="1571625"/>
                  <a:pt x="2428875" y="1571625"/>
                </a:cubicBezTo>
                <a:cubicBezTo>
                  <a:pt x="2900363" y="1571625"/>
                  <a:pt x="3286125" y="1957388"/>
                  <a:pt x="3286125" y="2428875"/>
                </a:cubicBezTo>
                <a:cubicBezTo>
                  <a:pt x="3286125" y="2900363"/>
                  <a:pt x="2900363" y="3286125"/>
                  <a:pt x="2428875" y="3286125"/>
                </a:cubicBezTo>
                <a:close/>
                <a:moveTo>
                  <a:pt x="4357688" y="1893094"/>
                </a:moveTo>
                <a:cubicBezTo>
                  <a:pt x="4314825" y="1735931"/>
                  <a:pt x="4250531" y="1585913"/>
                  <a:pt x="4171950" y="1450181"/>
                </a:cubicBezTo>
                <a:lnTo>
                  <a:pt x="4350544" y="914400"/>
                </a:lnTo>
                <a:lnTo>
                  <a:pt x="3943350" y="507206"/>
                </a:lnTo>
                <a:lnTo>
                  <a:pt x="3407569" y="685800"/>
                </a:lnTo>
                <a:cubicBezTo>
                  <a:pt x="3264694" y="607219"/>
                  <a:pt x="3114675" y="542925"/>
                  <a:pt x="2957513" y="500063"/>
                </a:cubicBezTo>
                <a:lnTo>
                  <a:pt x="2714625" y="0"/>
                </a:lnTo>
                <a:lnTo>
                  <a:pt x="2143125" y="0"/>
                </a:lnTo>
                <a:lnTo>
                  <a:pt x="1893094" y="500063"/>
                </a:lnTo>
                <a:cubicBezTo>
                  <a:pt x="1735931" y="542925"/>
                  <a:pt x="1585913" y="607219"/>
                  <a:pt x="1450181" y="685800"/>
                </a:cubicBezTo>
                <a:lnTo>
                  <a:pt x="914400" y="507206"/>
                </a:lnTo>
                <a:lnTo>
                  <a:pt x="507206" y="914400"/>
                </a:lnTo>
                <a:lnTo>
                  <a:pt x="685800" y="1450181"/>
                </a:lnTo>
                <a:cubicBezTo>
                  <a:pt x="607219" y="1593056"/>
                  <a:pt x="542925" y="1743075"/>
                  <a:pt x="500063" y="1900237"/>
                </a:cubicBezTo>
                <a:lnTo>
                  <a:pt x="0" y="2143125"/>
                </a:lnTo>
                <a:lnTo>
                  <a:pt x="0" y="2714625"/>
                </a:lnTo>
                <a:lnTo>
                  <a:pt x="500063" y="2964656"/>
                </a:lnTo>
                <a:cubicBezTo>
                  <a:pt x="542925" y="3121819"/>
                  <a:pt x="607219" y="3271838"/>
                  <a:pt x="685800" y="3407569"/>
                </a:cubicBezTo>
                <a:lnTo>
                  <a:pt x="507206" y="3943350"/>
                </a:lnTo>
                <a:lnTo>
                  <a:pt x="914400" y="4350544"/>
                </a:lnTo>
                <a:lnTo>
                  <a:pt x="1450181" y="4171950"/>
                </a:lnTo>
                <a:cubicBezTo>
                  <a:pt x="1593056" y="4250531"/>
                  <a:pt x="1743075" y="4314825"/>
                  <a:pt x="1900237" y="4357688"/>
                </a:cubicBezTo>
                <a:lnTo>
                  <a:pt x="2150269" y="4857750"/>
                </a:lnTo>
                <a:lnTo>
                  <a:pt x="2721769" y="4857750"/>
                </a:lnTo>
                <a:lnTo>
                  <a:pt x="2971800" y="4357688"/>
                </a:lnTo>
                <a:cubicBezTo>
                  <a:pt x="3128963" y="4314825"/>
                  <a:pt x="3278981" y="4250531"/>
                  <a:pt x="3414713" y="4171950"/>
                </a:cubicBezTo>
                <a:lnTo>
                  <a:pt x="3950494" y="4350544"/>
                </a:lnTo>
                <a:lnTo>
                  <a:pt x="4357688" y="3943350"/>
                </a:lnTo>
                <a:lnTo>
                  <a:pt x="4179094" y="3407569"/>
                </a:lnTo>
                <a:cubicBezTo>
                  <a:pt x="4257675" y="3264694"/>
                  <a:pt x="4321969" y="3114675"/>
                  <a:pt x="4364831" y="2957513"/>
                </a:cubicBezTo>
                <a:lnTo>
                  <a:pt x="4864894" y="2707481"/>
                </a:lnTo>
                <a:lnTo>
                  <a:pt x="4864894" y="2135981"/>
                </a:lnTo>
                <a:lnTo>
                  <a:pt x="4357688" y="1893094"/>
                </a:lnTo>
                <a:close/>
              </a:path>
            </a:pathLst>
          </a:custGeom>
          <a:solidFill>
            <a:srgbClr val="1278BB"/>
          </a:solidFill>
          <a:ln w="71438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sp>
        <p:nvSpPr>
          <p:cNvPr id="6" name="Графіка 2" descr="Single gear with solid fill">
            <a:extLst>
              <a:ext uri="{FF2B5EF4-FFF2-40B4-BE49-F238E27FC236}">
                <a16:creationId xmlns:a16="http://schemas.microsoft.com/office/drawing/2014/main" id="{F558643A-E98C-F87B-67CE-3C43C121727F}"/>
              </a:ext>
            </a:extLst>
          </p:cNvPr>
          <p:cNvSpPr/>
          <p:nvPr/>
        </p:nvSpPr>
        <p:spPr>
          <a:xfrm rot="265093">
            <a:off x="10074105" y="2702698"/>
            <a:ext cx="7381505" cy="6627355"/>
          </a:xfrm>
          <a:custGeom>
            <a:avLst/>
            <a:gdLst>
              <a:gd name="connsiteX0" fmla="*/ 2428875 w 4864893"/>
              <a:gd name="connsiteY0" fmla="*/ 3286125 h 4857750"/>
              <a:gd name="connsiteX1" fmla="*/ 1571625 w 4864893"/>
              <a:gd name="connsiteY1" fmla="*/ 2428875 h 4857750"/>
              <a:gd name="connsiteX2" fmla="*/ 2428875 w 4864893"/>
              <a:gd name="connsiteY2" fmla="*/ 1571625 h 4857750"/>
              <a:gd name="connsiteX3" fmla="*/ 3286125 w 4864893"/>
              <a:gd name="connsiteY3" fmla="*/ 2428875 h 4857750"/>
              <a:gd name="connsiteX4" fmla="*/ 2428875 w 4864893"/>
              <a:gd name="connsiteY4" fmla="*/ 3286125 h 4857750"/>
              <a:gd name="connsiteX5" fmla="*/ 4357688 w 4864893"/>
              <a:gd name="connsiteY5" fmla="*/ 1893094 h 4857750"/>
              <a:gd name="connsiteX6" fmla="*/ 4171950 w 4864893"/>
              <a:gd name="connsiteY6" fmla="*/ 1450181 h 4857750"/>
              <a:gd name="connsiteX7" fmla="*/ 4350544 w 4864893"/>
              <a:gd name="connsiteY7" fmla="*/ 914400 h 4857750"/>
              <a:gd name="connsiteX8" fmla="*/ 3943350 w 4864893"/>
              <a:gd name="connsiteY8" fmla="*/ 507206 h 4857750"/>
              <a:gd name="connsiteX9" fmla="*/ 3407569 w 4864893"/>
              <a:gd name="connsiteY9" fmla="*/ 685800 h 4857750"/>
              <a:gd name="connsiteX10" fmla="*/ 2957513 w 4864893"/>
              <a:gd name="connsiteY10" fmla="*/ 500063 h 4857750"/>
              <a:gd name="connsiteX11" fmla="*/ 2714625 w 4864893"/>
              <a:gd name="connsiteY11" fmla="*/ 0 h 4857750"/>
              <a:gd name="connsiteX12" fmla="*/ 2143125 w 4864893"/>
              <a:gd name="connsiteY12" fmla="*/ 0 h 4857750"/>
              <a:gd name="connsiteX13" fmla="*/ 1893094 w 4864893"/>
              <a:gd name="connsiteY13" fmla="*/ 500063 h 4857750"/>
              <a:gd name="connsiteX14" fmla="*/ 1450181 w 4864893"/>
              <a:gd name="connsiteY14" fmla="*/ 685800 h 4857750"/>
              <a:gd name="connsiteX15" fmla="*/ 914400 w 4864893"/>
              <a:gd name="connsiteY15" fmla="*/ 507206 h 4857750"/>
              <a:gd name="connsiteX16" fmla="*/ 507206 w 4864893"/>
              <a:gd name="connsiteY16" fmla="*/ 914400 h 4857750"/>
              <a:gd name="connsiteX17" fmla="*/ 685800 w 4864893"/>
              <a:gd name="connsiteY17" fmla="*/ 1450181 h 4857750"/>
              <a:gd name="connsiteX18" fmla="*/ 500063 w 4864893"/>
              <a:gd name="connsiteY18" fmla="*/ 1900237 h 4857750"/>
              <a:gd name="connsiteX19" fmla="*/ 0 w 4864893"/>
              <a:gd name="connsiteY19" fmla="*/ 2143125 h 4857750"/>
              <a:gd name="connsiteX20" fmla="*/ 0 w 4864893"/>
              <a:gd name="connsiteY20" fmla="*/ 2714625 h 4857750"/>
              <a:gd name="connsiteX21" fmla="*/ 500063 w 4864893"/>
              <a:gd name="connsiteY21" fmla="*/ 2964656 h 4857750"/>
              <a:gd name="connsiteX22" fmla="*/ 685800 w 4864893"/>
              <a:gd name="connsiteY22" fmla="*/ 3407569 h 4857750"/>
              <a:gd name="connsiteX23" fmla="*/ 507206 w 4864893"/>
              <a:gd name="connsiteY23" fmla="*/ 3943350 h 4857750"/>
              <a:gd name="connsiteX24" fmla="*/ 914400 w 4864893"/>
              <a:gd name="connsiteY24" fmla="*/ 4350544 h 4857750"/>
              <a:gd name="connsiteX25" fmla="*/ 1450181 w 4864893"/>
              <a:gd name="connsiteY25" fmla="*/ 4171950 h 4857750"/>
              <a:gd name="connsiteX26" fmla="*/ 1900237 w 4864893"/>
              <a:gd name="connsiteY26" fmla="*/ 4357688 h 4857750"/>
              <a:gd name="connsiteX27" fmla="*/ 2150269 w 4864893"/>
              <a:gd name="connsiteY27" fmla="*/ 4857750 h 4857750"/>
              <a:gd name="connsiteX28" fmla="*/ 2721769 w 4864893"/>
              <a:gd name="connsiteY28" fmla="*/ 4857750 h 4857750"/>
              <a:gd name="connsiteX29" fmla="*/ 2971800 w 4864893"/>
              <a:gd name="connsiteY29" fmla="*/ 4357688 h 4857750"/>
              <a:gd name="connsiteX30" fmla="*/ 3414713 w 4864893"/>
              <a:gd name="connsiteY30" fmla="*/ 4171950 h 4857750"/>
              <a:gd name="connsiteX31" fmla="*/ 3950494 w 4864893"/>
              <a:gd name="connsiteY31" fmla="*/ 4350544 h 4857750"/>
              <a:gd name="connsiteX32" fmla="*/ 4357688 w 4864893"/>
              <a:gd name="connsiteY32" fmla="*/ 3943350 h 4857750"/>
              <a:gd name="connsiteX33" fmla="*/ 4179094 w 4864893"/>
              <a:gd name="connsiteY33" fmla="*/ 3407569 h 4857750"/>
              <a:gd name="connsiteX34" fmla="*/ 4364831 w 4864893"/>
              <a:gd name="connsiteY34" fmla="*/ 2957513 h 4857750"/>
              <a:gd name="connsiteX35" fmla="*/ 4864894 w 4864893"/>
              <a:gd name="connsiteY35" fmla="*/ 2707481 h 4857750"/>
              <a:gd name="connsiteX36" fmla="*/ 4864894 w 4864893"/>
              <a:gd name="connsiteY36" fmla="*/ 2135981 h 4857750"/>
              <a:gd name="connsiteX37" fmla="*/ 4357688 w 4864893"/>
              <a:gd name="connsiteY37" fmla="*/ 1893094 h 485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864893" h="4857750">
                <a:moveTo>
                  <a:pt x="2428875" y="3286125"/>
                </a:moveTo>
                <a:cubicBezTo>
                  <a:pt x="1957388" y="3286125"/>
                  <a:pt x="1571625" y="2900363"/>
                  <a:pt x="1571625" y="2428875"/>
                </a:cubicBezTo>
                <a:cubicBezTo>
                  <a:pt x="1571625" y="1957388"/>
                  <a:pt x="1957388" y="1571625"/>
                  <a:pt x="2428875" y="1571625"/>
                </a:cubicBezTo>
                <a:cubicBezTo>
                  <a:pt x="2900363" y="1571625"/>
                  <a:pt x="3286125" y="1957388"/>
                  <a:pt x="3286125" y="2428875"/>
                </a:cubicBezTo>
                <a:cubicBezTo>
                  <a:pt x="3286125" y="2900363"/>
                  <a:pt x="2900363" y="3286125"/>
                  <a:pt x="2428875" y="3286125"/>
                </a:cubicBezTo>
                <a:close/>
                <a:moveTo>
                  <a:pt x="4357688" y="1893094"/>
                </a:moveTo>
                <a:cubicBezTo>
                  <a:pt x="4314825" y="1735931"/>
                  <a:pt x="4250531" y="1585913"/>
                  <a:pt x="4171950" y="1450181"/>
                </a:cubicBezTo>
                <a:lnTo>
                  <a:pt x="4350544" y="914400"/>
                </a:lnTo>
                <a:lnTo>
                  <a:pt x="3943350" y="507206"/>
                </a:lnTo>
                <a:lnTo>
                  <a:pt x="3407569" y="685800"/>
                </a:lnTo>
                <a:cubicBezTo>
                  <a:pt x="3264694" y="607219"/>
                  <a:pt x="3114675" y="542925"/>
                  <a:pt x="2957513" y="500063"/>
                </a:cubicBezTo>
                <a:lnTo>
                  <a:pt x="2714625" y="0"/>
                </a:lnTo>
                <a:lnTo>
                  <a:pt x="2143125" y="0"/>
                </a:lnTo>
                <a:lnTo>
                  <a:pt x="1893094" y="500063"/>
                </a:lnTo>
                <a:cubicBezTo>
                  <a:pt x="1735931" y="542925"/>
                  <a:pt x="1585913" y="607219"/>
                  <a:pt x="1450181" y="685800"/>
                </a:cubicBezTo>
                <a:lnTo>
                  <a:pt x="914400" y="507206"/>
                </a:lnTo>
                <a:lnTo>
                  <a:pt x="507206" y="914400"/>
                </a:lnTo>
                <a:lnTo>
                  <a:pt x="685800" y="1450181"/>
                </a:lnTo>
                <a:cubicBezTo>
                  <a:pt x="607219" y="1593056"/>
                  <a:pt x="542925" y="1743075"/>
                  <a:pt x="500063" y="1900237"/>
                </a:cubicBezTo>
                <a:lnTo>
                  <a:pt x="0" y="2143125"/>
                </a:lnTo>
                <a:lnTo>
                  <a:pt x="0" y="2714625"/>
                </a:lnTo>
                <a:lnTo>
                  <a:pt x="500063" y="2964656"/>
                </a:lnTo>
                <a:cubicBezTo>
                  <a:pt x="542925" y="3121819"/>
                  <a:pt x="607219" y="3271838"/>
                  <a:pt x="685800" y="3407569"/>
                </a:cubicBezTo>
                <a:lnTo>
                  <a:pt x="507206" y="3943350"/>
                </a:lnTo>
                <a:lnTo>
                  <a:pt x="914400" y="4350544"/>
                </a:lnTo>
                <a:lnTo>
                  <a:pt x="1450181" y="4171950"/>
                </a:lnTo>
                <a:cubicBezTo>
                  <a:pt x="1593056" y="4250531"/>
                  <a:pt x="1743075" y="4314825"/>
                  <a:pt x="1900237" y="4357688"/>
                </a:cubicBezTo>
                <a:lnTo>
                  <a:pt x="2150269" y="4857750"/>
                </a:lnTo>
                <a:lnTo>
                  <a:pt x="2721769" y="4857750"/>
                </a:lnTo>
                <a:lnTo>
                  <a:pt x="2971800" y="4357688"/>
                </a:lnTo>
                <a:cubicBezTo>
                  <a:pt x="3128963" y="4314825"/>
                  <a:pt x="3278981" y="4250531"/>
                  <a:pt x="3414713" y="4171950"/>
                </a:cubicBezTo>
                <a:lnTo>
                  <a:pt x="3950494" y="4350544"/>
                </a:lnTo>
                <a:lnTo>
                  <a:pt x="4357688" y="3943350"/>
                </a:lnTo>
                <a:lnTo>
                  <a:pt x="4179094" y="3407569"/>
                </a:lnTo>
                <a:cubicBezTo>
                  <a:pt x="4257675" y="3264694"/>
                  <a:pt x="4321969" y="3114675"/>
                  <a:pt x="4364831" y="2957513"/>
                </a:cubicBezTo>
                <a:lnTo>
                  <a:pt x="4864894" y="2707481"/>
                </a:lnTo>
                <a:lnTo>
                  <a:pt x="4864894" y="2135981"/>
                </a:lnTo>
                <a:lnTo>
                  <a:pt x="4357688" y="1893094"/>
                </a:lnTo>
                <a:close/>
              </a:path>
            </a:pathLst>
          </a:custGeom>
          <a:solidFill>
            <a:srgbClr val="1FB288"/>
          </a:solidFill>
          <a:ln w="71438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uk-UA" dirty="0"/>
          </a:p>
        </p:txBody>
      </p:sp>
      <p:sp>
        <p:nvSpPr>
          <p:cNvPr id="12" name="Графіка 2" descr="Single gear with solid fill">
            <a:extLst>
              <a:ext uri="{FF2B5EF4-FFF2-40B4-BE49-F238E27FC236}">
                <a16:creationId xmlns:a16="http://schemas.microsoft.com/office/drawing/2014/main" id="{8B10FFA9-A7AE-9409-4E6A-E05773B8C130}"/>
              </a:ext>
            </a:extLst>
          </p:cNvPr>
          <p:cNvSpPr/>
          <p:nvPr/>
        </p:nvSpPr>
        <p:spPr>
          <a:xfrm rot="20392106">
            <a:off x="4150368" y="59971"/>
            <a:ext cx="7052455" cy="6585658"/>
          </a:xfrm>
          <a:custGeom>
            <a:avLst/>
            <a:gdLst>
              <a:gd name="connsiteX0" fmla="*/ 2428875 w 4864893"/>
              <a:gd name="connsiteY0" fmla="*/ 3286125 h 4857750"/>
              <a:gd name="connsiteX1" fmla="*/ 1571625 w 4864893"/>
              <a:gd name="connsiteY1" fmla="*/ 2428875 h 4857750"/>
              <a:gd name="connsiteX2" fmla="*/ 2428875 w 4864893"/>
              <a:gd name="connsiteY2" fmla="*/ 1571625 h 4857750"/>
              <a:gd name="connsiteX3" fmla="*/ 3286125 w 4864893"/>
              <a:gd name="connsiteY3" fmla="*/ 2428875 h 4857750"/>
              <a:gd name="connsiteX4" fmla="*/ 2428875 w 4864893"/>
              <a:gd name="connsiteY4" fmla="*/ 3286125 h 4857750"/>
              <a:gd name="connsiteX5" fmla="*/ 4357688 w 4864893"/>
              <a:gd name="connsiteY5" fmla="*/ 1893094 h 4857750"/>
              <a:gd name="connsiteX6" fmla="*/ 4171950 w 4864893"/>
              <a:gd name="connsiteY6" fmla="*/ 1450181 h 4857750"/>
              <a:gd name="connsiteX7" fmla="*/ 4350544 w 4864893"/>
              <a:gd name="connsiteY7" fmla="*/ 914400 h 4857750"/>
              <a:gd name="connsiteX8" fmla="*/ 3943350 w 4864893"/>
              <a:gd name="connsiteY8" fmla="*/ 507206 h 4857750"/>
              <a:gd name="connsiteX9" fmla="*/ 3407569 w 4864893"/>
              <a:gd name="connsiteY9" fmla="*/ 685800 h 4857750"/>
              <a:gd name="connsiteX10" fmla="*/ 2957513 w 4864893"/>
              <a:gd name="connsiteY10" fmla="*/ 500063 h 4857750"/>
              <a:gd name="connsiteX11" fmla="*/ 2714625 w 4864893"/>
              <a:gd name="connsiteY11" fmla="*/ 0 h 4857750"/>
              <a:gd name="connsiteX12" fmla="*/ 2143125 w 4864893"/>
              <a:gd name="connsiteY12" fmla="*/ 0 h 4857750"/>
              <a:gd name="connsiteX13" fmla="*/ 1893094 w 4864893"/>
              <a:gd name="connsiteY13" fmla="*/ 500063 h 4857750"/>
              <a:gd name="connsiteX14" fmla="*/ 1450181 w 4864893"/>
              <a:gd name="connsiteY14" fmla="*/ 685800 h 4857750"/>
              <a:gd name="connsiteX15" fmla="*/ 914400 w 4864893"/>
              <a:gd name="connsiteY15" fmla="*/ 507206 h 4857750"/>
              <a:gd name="connsiteX16" fmla="*/ 507206 w 4864893"/>
              <a:gd name="connsiteY16" fmla="*/ 914400 h 4857750"/>
              <a:gd name="connsiteX17" fmla="*/ 685800 w 4864893"/>
              <a:gd name="connsiteY17" fmla="*/ 1450181 h 4857750"/>
              <a:gd name="connsiteX18" fmla="*/ 500063 w 4864893"/>
              <a:gd name="connsiteY18" fmla="*/ 1900237 h 4857750"/>
              <a:gd name="connsiteX19" fmla="*/ 0 w 4864893"/>
              <a:gd name="connsiteY19" fmla="*/ 2143125 h 4857750"/>
              <a:gd name="connsiteX20" fmla="*/ 0 w 4864893"/>
              <a:gd name="connsiteY20" fmla="*/ 2714625 h 4857750"/>
              <a:gd name="connsiteX21" fmla="*/ 500063 w 4864893"/>
              <a:gd name="connsiteY21" fmla="*/ 2964656 h 4857750"/>
              <a:gd name="connsiteX22" fmla="*/ 685800 w 4864893"/>
              <a:gd name="connsiteY22" fmla="*/ 3407569 h 4857750"/>
              <a:gd name="connsiteX23" fmla="*/ 507206 w 4864893"/>
              <a:gd name="connsiteY23" fmla="*/ 3943350 h 4857750"/>
              <a:gd name="connsiteX24" fmla="*/ 914400 w 4864893"/>
              <a:gd name="connsiteY24" fmla="*/ 4350544 h 4857750"/>
              <a:gd name="connsiteX25" fmla="*/ 1450181 w 4864893"/>
              <a:gd name="connsiteY25" fmla="*/ 4171950 h 4857750"/>
              <a:gd name="connsiteX26" fmla="*/ 1900237 w 4864893"/>
              <a:gd name="connsiteY26" fmla="*/ 4357688 h 4857750"/>
              <a:gd name="connsiteX27" fmla="*/ 2150269 w 4864893"/>
              <a:gd name="connsiteY27" fmla="*/ 4857750 h 4857750"/>
              <a:gd name="connsiteX28" fmla="*/ 2721769 w 4864893"/>
              <a:gd name="connsiteY28" fmla="*/ 4857750 h 4857750"/>
              <a:gd name="connsiteX29" fmla="*/ 2971800 w 4864893"/>
              <a:gd name="connsiteY29" fmla="*/ 4357688 h 4857750"/>
              <a:gd name="connsiteX30" fmla="*/ 3414713 w 4864893"/>
              <a:gd name="connsiteY30" fmla="*/ 4171950 h 4857750"/>
              <a:gd name="connsiteX31" fmla="*/ 3950494 w 4864893"/>
              <a:gd name="connsiteY31" fmla="*/ 4350544 h 4857750"/>
              <a:gd name="connsiteX32" fmla="*/ 4357688 w 4864893"/>
              <a:gd name="connsiteY32" fmla="*/ 3943350 h 4857750"/>
              <a:gd name="connsiteX33" fmla="*/ 4179094 w 4864893"/>
              <a:gd name="connsiteY33" fmla="*/ 3407569 h 4857750"/>
              <a:gd name="connsiteX34" fmla="*/ 4364831 w 4864893"/>
              <a:gd name="connsiteY34" fmla="*/ 2957513 h 4857750"/>
              <a:gd name="connsiteX35" fmla="*/ 4864894 w 4864893"/>
              <a:gd name="connsiteY35" fmla="*/ 2707481 h 4857750"/>
              <a:gd name="connsiteX36" fmla="*/ 4864894 w 4864893"/>
              <a:gd name="connsiteY36" fmla="*/ 2135981 h 4857750"/>
              <a:gd name="connsiteX37" fmla="*/ 4357688 w 4864893"/>
              <a:gd name="connsiteY37" fmla="*/ 1893094 h 485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864893" h="4857750">
                <a:moveTo>
                  <a:pt x="2428875" y="3286125"/>
                </a:moveTo>
                <a:cubicBezTo>
                  <a:pt x="1957388" y="3286125"/>
                  <a:pt x="1571625" y="2900363"/>
                  <a:pt x="1571625" y="2428875"/>
                </a:cubicBezTo>
                <a:cubicBezTo>
                  <a:pt x="1571625" y="1957388"/>
                  <a:pt x="1957388" y="1571625"/>
                  <a:pt x="2428875" y="1571625"/>
                </a:cubicBezTo>
                <a:cubicBezTo>
                  <a:pt x="2900363" y="1571625"/>
                  <a:pt x="3286125" y="1957388"/>
                  <a:pt x="3286125" y="2428875"/>
                </a:cubicBezTo>
                <a:cubicBezTo>
                  <a:pt x="3286125" y="2900363"/>
                  <a:pt x="2900363" y="3286125"/>
                  <a:pt x="2428875" y="3286125"/>
                </a:cubicBezTo>
                <a:close/>
                <a:moveTo>
                  <a:pt x="4357688" y="1893094"/>
                </a:moveTo>
                <a:cubicBezTo>
                  <a:pt x="4314825" y="1735931"/>
                  <a:pt x="4250531" y="1585913"/>
                  <a:pt x="4171950" y="1450181"/>
                </a:cubicBezTo>
                <a:lnTo>
                  <a:pt x="4350544" y="914400"/>
                </a:lnTo>
                <a:lnTo>
                  <a:pt x="3943350" y="507206"/>
                </a:lnTo>
                <a:lnTo>
                  <a:pt x="3407569" y="685800"/>
                </a:lnTo>
                <a:cubicBezTo>
                  <a:pt x="3264694" y="607219"/>
                  <a:pt x="3114675" y="542925"/>
                  <a:pt x="2957513" y="500063"/>
                </a:cubicBezTo>
                <a:lnTo>
                  <a:pt x="2714625" y="0"/>
                </a:lnTo>
                <a:lnTo>
                  <a:pt x="2143125" y="0"/>
                </a:lnTo>
                <a:lnTo>
                  <a:pt x="1893094" y="500063"/>
                </a:lnTo>
                <a:cubicBezTo>
                  <a:pt x="1735931" y="542925"/>
                  <a:pt x="1585913" y="607219"/>
                  <a:pt x="1450181" y="685800"/>
                </a:cubicBezTo>
                <a:lnTo>
                  <a:pt x="914400" y="507206"/>
                </a:lnTo>
                <a:lnTo>
                  <a:pt x="507206" y="914400"/>
                </a:lnTo>
                <a:lnTo>
                  <a:pt x="685800" y="1450181"/>
                </a:lnTo>
                <a:cubicBezTo>
                  <a:pt x="607219" y="1593056"/>
                  <a:pt x="542925" y="1743075"/>
                  <a:pt x="500063" y="1900237"/>
                </a:cubicBezTo>
                <a:lnTo>
                  <a:pt x="0" y="2143125"/>
                </a:lnTo>
                <a:lnTo>
                  <a:pt x="0" y="2714625"/>
                </a:lnTo>
                <a:lnTo>
                  <a:pt x="500063" y="2964656"/>
                </a:lnTo>
                <a:cubicBezTo>
                  <a:pt x="542925" y="3121819"/>
                  <a:pt x="607219" y="3271838"/>
                  <a:pt x="685800" y="3407569"/>
                </a:cubicBezTo>
                <a:lnTo>
                  <a:pt x="507206" y="3943350"/>
                </a:lnTo>
                <a:lnTo>
                  <a:pt x="914400" y="4350544"/>
                </a:lnTo>
                <a:lnTo>
                  <a:pt x="1450181" y="4171950"/>
                </a:lnTo>
                <a:cubicBezTo>
                  <a:pt x="1593056" y="4250531"/>
                  <a:pt x="1743075" y="4314825"/>
                  <a:pt x="1900237" y="4357688"/>
                </a:cubicBezTo>
                <a:lnTo>
                  <a:pt x="2150269" y="4857750"/>
                </a:lnTo>
                <a:lnTo>
                  <a:pt x="2721769" y="4857750"/>
                </a:lnTo>
                <a:lnTo>
                  <a:pt x="2971800" y="4357688"/>
                </a:lnTo>
                <a:cubicBezTo>
                  <a:pt x="3128963" y="4314825"/>
                  <a:pt x="3278981" y="4250531"/>
                  <a:pt x="3414713" y="4171950"/>
                </a:cubicBezTo>
                <a:lnTo>
                  <a:pt x="3950494" y="4350544"/>
                </a:lnTo>
                <a:lnTo>
                  <a:pt x="4357688" y="3943350"/>
                </a:lnTo>
                <a:lnTo>
                  <a:pt x="4179094" y="3407569"/>
                </a:lnTo>
                <a:cubicBezTo>
                  <a:pt x="4257675" y="3264694"/>
                  <a:pt x="4321969" y="3114675"/>
                  <a:pt x="4364831" y="2957513"/>
                </a:cubicBezTo>
                <a:lnTo>
                  <a:pt x="4864894" y="2707481"/>
                </a:lnTo>
                <a:lnTo>
                  <a:pt x="4864894" y="2135981"/>
                </a:lnTo>
                <a:lnTo>
                  <a:pt x="4357688" y="1893094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71438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uk-UA" dirty="0"/>
          </a:p>
        </p:txBody>
      </p:sp>
      <p:sp>
        <p:nvSpPr>
          <p:cNvPr id="14" name="Овал 13" descr="Сучасні інфтехнології дозволяють урок зробити технічно ормаційні досконалішим&#10;">
            <a:extLst>
              <a:ext uri="{FF2B5EF4-FFF2-40B4-BE49-F238E27FC236}">
                <a16:creationId xmlns:a16="http://schemas.microsoft.com/office/drawing/2014/main" id="{528038D3-8E87-8B70-911C-8716BB39373B}"/>
              </a:ext>
            </a:extLst>
          </p:cNvPr>
          <p:cNvSpPr/>
          <p:nvPr/>
        </p:nvSpPr>
        <p:spPr>
          <a:xfrm>
            <a:off x="5347169" y="1184832"/>
            <a:ext cx="4700322" cy="4405733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latin typeface="Arial Black"/>
                <a:ea typeface="Arial Black"/>
                <a:cs typeface="Arial Black"/>
                <a:sym typeface="Arial Black"/>
              </a:rPr>
              <a:t>Сучасні</a:t>
            </a:r>
            <a:r>
              <a:rPr lang="ru-RU" sz="2800" dirty="0"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ru-RU" sz="2800" dirty="0" err="1">
                <a:latin typeface="Arial Black"/>
                <a:ea typeface="Arial Black"/>
                <a:cs typeface="Arial Black"/>
                <a:sym typeface="Arial Black"/>
              </a:rPr>
              <a:t>інфтехнології</a:t>
            </a:r>
            <a:r>
              <a:rPr lang="ru-RU" sz="2800" dirty="0"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ru-RU" sz="2800" dirty="0" err="1">
                <a:latin typeface="Arial Black"/>
                <a:ea typeface="Arial Black"/>
                <a:cs typeface="Arial Black"/>
                <a:sym typeface="Arial Black"/>
              </a:rPr>
              <a:t>дозволяють</a:t>
            </a:r>
            <a:r>
              <a:rPr lang="ru-RU" sz="2800" dirty="0">
                <a:latin typeface="Arial Black"/>
                <a:ea typeface="Arial Black"/>
                <a:cs typeface="Arial Black"/>
                <a:sym typeface="Arial Black"/>
              </a:rPr>
              <a:t> урок </a:t>
            </a:r>
            <a:r>
              <a:rPr lang="ru-RU" sz="2800" dirty="0" err="1">
                <a:latin typeface="Arial Black"/>
                <a:ea typeface="Arial Black"/>
                <a:cs typeface="Arial Black"/>
                <a:sym typeface="Arial Black"/>
              </a:rPr>
              <a:t>зробити</a:t>
            </a:r>
            <a:r>
              <a:rPr lang="ru-RU" sz="2800" dirty="0"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ru-RU" sz="2800" dirty="0" err="1">
                <a:latin typeface="Arial Black"/>
                <a:ea typeface="Arial Black"/>
                <a:cs typeface="Arial Black"/>
                <a:sym typeface="Arial Black"/>
              </a:rPr>
              <a:t>технічно</a:t>
            </a:r>
            <a:r>
              <a:rPr lang="ru-RU" sz="2800" dirty="0"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ru-RU" sz="2800" dirty="0" err="1">
                <a:latin typeface="Arial Black"/>
                <a:ea typeface="Arial Black"/>
                <a:cs typeface="Arial Black"/>
                <a:sym typeface="Arial Black"/>
              </a:rPr>
              <a:t>ормаційні</a:t>
            </a:r>
            <a:r>
              <a:rPr lang="ru-RU" sz="2800" dirty="0"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ru-RU" sz="2800" dirty="0" err="1">
                <a:latin typeface="Arial Black"/>
                <a:ea typeface="Arial Black"/>
                <a:cs typeface="Arial Black"/>
                <a:sym typeface="Arial Black"/>
              </a:rPr>
              <a:t>досконалішим</a:t>
            </a:r>
            <a:endParaRPr lang="ru-RU" sz="2800" dirty="0"/>
          </a:p>
          <a:p>
            <a:pPr algn="ctr"/>
            <a:endParaRPr lang="uk-UA" dirty="0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4B08014A-8A1E-CD99-B4E8-E2417790FE45}"/>
              </a:ext>
            </a:extLst>
          </p:cNvPr>
          <p:cNvSpPr/>
          <p:nvPr/>
        </p:nvSpPr>
        <p:spPr>
          <a:xfrm>
            <a:off x="1186584" y="5557359"/>
            <a:ext cx="3913347" cy="3668081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latin typeface="Arial Black"/>
                <a:ea typeface="Arial Black"/>
                <a:cs typeface="Arial Black"/>
                <a:sym typeface="Arial Black"/>
              </a:rPr>
              <a:t>Випереджаючі завдання до уроку - це новий напрямок у сучасній дидактиці навчання.</a:t>
            </a:r>
            <a:endParaRPr lang="uk-UA" sz="2000" dirty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BBA43913-1E27-16D5-5570-7CBE9F21F507}"/>
              </a:ext>
            </a:extLst>
          </p:cNvPr>
          <p:cNvSpPr/>
          <p:nvPr/>
        </p:nvSpPr>
        <p:spPr>
          <a:xfrm>
            <a:off x="11412904" y="3771900"/>
            <a:ext cx="4914967" cy="4606925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latin typeface="Arial Black"/>
                <a:ea typeface="Arial Black"/>
                <a:cs typeface="Arial Black"/>
                <a:sym typeface="Arial Black"/>
              </a:rPr>
              <a:t>Включення музичного супроводу завжди створює позитивний настрій на </a:t>
            </a:r>
            <a:r>
              <a:rPr lang="uk-UA" sz="2000" dirty="0" err="1">
                <a:latin typeface="Arial Black"/>
                <a:ea typeface="Arial Black"/>
                <a:cs typeface="Arial Black"/>
                <a:sym typeface="Arial Black"/>
              </a:rPr>
              <a:t>уроці</a:t>
            </a:r>
            <a:r>
              <a:rPr lang="uk-UA" sz="2000" dirty="0">
                <a:latin typeface="Arial Black"/>
                <a:ea typeface="Arial Black"/>
                <a:cs typeface="Arial Black"/>
                <a:sym typeface="Arial Black"/>
              </a:rPr>
              <a:t>. Музика на </a:t>
            </a:r>
            <a:r>
              <a:rPr lang="uk-UA" sz="2000" dirty="0" err="1">
                <a:latin typeface="Arial Black"/>
                <a:ea typeface="Arial Black"/>
                <a:cs typeface="Arial Black"/>
                <a:sym typeface="Arial Black"/>
              </a:rPr>
              <a:t>уроці</a:t>
            </a:r>
            <a:r>
              <a:rPr lang="uk-UA" sz="2000" dirty="0">
                <a:latin typeface="Arial Black"/>
                <a:ea typeface="Arial Black"/>
                <a:cs typeface="Arial Black"/>
                <a:sym typeface="Arial Black"/>
              </a:rPr>
              <a:t> фізичної культури є необхідним елементом у розвитку в учнів почуття ритму і пластики.</a:t>
            </a:r>
            <a:endParaRPr lang="uk-UA" sz="2000" dirty="0"/>
          </a:p>
        </p:txBody>
      </p:sp>
      <p:sp>
        <p:nvSpPr>
          <p:cNvPr id="19" name="Стрілка: вигнута вправо 18">
            <a:extLst>
              <a:ext uri="{FF2B5EF4-FFF2-40B4-BE49-F238E27FC236}">
                <a16:creationId xmlns:a16="http://schemas.microsoft.com/office/drawing/2014/main" id="{A7810DB5-EC81-9CFB-B846-9E27A79963B4}"/>
              </a:ext>
            </a:extLst>
          </p:cNvPr>
          <p:cNvSpPr/>
          <p:nvPr/>
        </p:nvSpPr>
        <p:spPr>
          <a:xfrm rot="18175860" flipH="1">
            <a:off x="11201383" y="-678090"/>
            <a:ext cx="1108045" cy="3870781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0" name="Стрілка: вигнута вправо 19">
            <a:extLst>
              <a:ext uri="{FF2B5EF4-FFF2-40B4-BE49-F238E27FC236}">
                <a16:creationId xmlns:a16="http://schemas.microsoft.com/office/drawing/2014/main" id="{E81BC9CD-BB74-393D-1040-F0B6E4AFC8BC}"/>
              </a:ext>
            </a:extLst>
          </p:cNvPr>
          <p:cNvSpPr/>
          <p:nvPr/>
        </p:nvSpPr>
        <p:spPr>
          <a:xfrm rot="5400000" flipH="1">
            <a:off x="7904178" y="6381814"/>
            <a:ext cx="1108045" cy="5655872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1" name="Стрілка: вигнута вправо 20">
            <a:extLst>
              <a:ext uri="{FF2B5EF4-FFF2-40B4-BE49-F238E27FC236}">
                <a16:creationId xmlns:a16="http://schemas.microsoft.com/office/drawing/2014/main" id="{07DA2809-81D9-9202-40E9-F027EBE063FC}"/>
              </a:ext>
            </a:extLst>
          </p:cNvPr>
          <p:cNvSpPr/>
          <p:nvPr/>
        </p:nvSpPr>
        <p:spPr>
          <a:xfrm rot="13110289" flipH="1">
            <a:off x="2909354" y="211250"/>
            <a:ext cx="1025521" cy="5011651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132250" y="-7505700"/>
            <a:ext cx="18114450" cy="16992600"/>
          </a:xfrm>
          <a:custGeom>
            <a:avLst/>
            <a:gdLst/>
            <a:ahLst/>
            <a:cxnLst/>
            <a:rect l="l" t="t" r="r" b="b"/>
            <a:pathLst>
              <a:path w="15664983" h="15664983">
                <a:moveTo>
                  <a:pt x="0" y="0"/>
                </a:moveTo>
                <a:lnTo>
                  <a:pt x="15664983" y="0"/>
                </a:lnTo>
                <a:lnTo>
                  <a:pt x="15664983" y="15664983"/>
                </a:lnTo>
                <a:lnTo>
                  <a:pt x="0" y="156649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447800" y="3807583"/>
            <a:ext cx="9456618" cy="19164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137"/>
              </a:lnSpc>
            </a:pPr>
            <a:r>
              <a:rPr lang="uk-UA" sz="10200" b="1" dirty="0">
                <a:solidFill>
                  <a:srgbClr val="00BF63"/>
                </a:solidFill>
                <a:latin typeface="Inter Bold"/>
                <a:ea typeface="Inter Bold"/>
                <a:cs typeface="Inter Bold"/>
                <a:sym typeface="Inter Bold"/>
              </a:rPr>
              <a:t>ДЯКУЮ ЗА </a:t>
            </a:r>
            <a:endParaRPr lang="en-US" sz="10200" b="1" dirty="0">
              <a:solidFill>
                <a:srgbClr val="00BF63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982200" y="3807583"/>
            <a:ext cx="4503951" cy="1859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137"/>
              </a:lnSpc>
            </a:pPr>
            <a:r>
              <a:rPr lang="uk-UA" sz="103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УВАГУ</a:t>
            </a:r>
            <a:endParaRPr lang="en-US" sz="10300" b="1" dirty="0">
              <a:solidFill>
                <a:srgbClr val="FFFFFF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227250" y="-6270897"/>
            <a:ext cx="15664983" cy="15664983"/>
          </a:xfrm>
          <a:custGeom>
            <a:avLst/>
            <a:gdLst/>
            <a:ahLst/>
            <a:cxnLst/>
            <a:rect l="l" t="t" r="r" b="b"/>
            <a:pathLst>
              <a:path w="15664983" h="15664983">
                <a:moveTo>
                  <a:pt x="0" y="0"/>
                </a:moveTo>
                <a:lnTo>
                  <a:pt x="15664983" y="0"/>
                </a:lnTo>
                <a:lnTo>
                  <a:pt x="15664983" y="15664983"/>
                </a:lnTo>
                <a:lnTo>
                  <a:pt x="0" y="156649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035855" y="3137060"/>
            <a:ext cx="7558364" cy="6448414"/>
            <a:chOff x="0" y="0"/>
            <a:chExt cx="10077819" cy="8597885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/>
            <a:srcRect t="18459" b="18459"/>
            <a:stretch>
              <a:fillRect/>
            </a:stretch>
          </p:blipFill>
          <p:spPr>
            <a:xfrm>
              <a:off x="0" y="0"/>
              <a:ext cx="10077819" cy="4235442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/>
            <a:srcRect t="12559" b="12559"/>
            <a:stretch>
              <a:fillRect/>
            </a:stretch>
          </p:blipFill>
          <p:spPr>
            <a:xfrm>
              <a:off x="0" y="4362442"/>
              <a:ext cx="10077819" cy="4235442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734967" y="754952"/>
            <a:ext cx="17070967" cy="2227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88"/>
              </a:lnSpc>
              <a:spcBef>
                <a:spcPct val="0"/>
              </a:spcBef>
            </a:pPr>
            <a:r>
              <a:rPr lang="en-US" sz="6420" b="1">
                <a:solidFill>
                  <a:srgbClr val="FFFFFF"/>
                </a:solidFill>
                <a:latin typeface="Inter Heavy"/>
                <a:ea typeface="Inter Heavy"/>
                <a:cs typeface="Inter Heavy"/>
                <a:sym typeface="Inter Heavy"/>
              </a:rPr>
              <a:t>Інновації (італ. іnnovatione - новизна, нововведення)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34967" y="3283266"/>
            <a:ext cx="8409033" cy="3406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74"/>
              </a:lnSpc>
            </a:pPr>
            <a:r>
              <a:rPr lang="en-US" sz="309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нові форми організації діяльності і управління, нові види технологій, які охоплюють різні сфери життєдіяльності людства.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477095" y="-6406683"/>
            <a:ext cx="15664983" cy="15664983"/>
          </a:xfrm>
          <a:custGeom>
            <a:avLst/>
            <a:gdLst/>
            <a:ahLst/>
            <a:cxnLst/>
            <a:rect l="l" t="t" r="r" b="b"/>
            <a:pathLst>
              <a:path w="15664983" h="15664983">
                <a:moveTo>
                  <a:pt x="0" y="0"/>
                </a:moveTo>
                <a:lnTo>
                  <a:pt x="15664983" y="0"/>
                </a:lnTo>
                <a:lnTo>
                  <a:pt x="15664983" y="15664983"/>
                </a:lnTo>
                <a:lnTo>
                  <a:pt x="0" y="156649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824121" y="3372413"/>
            <a:ext cx="4995055" cy="3746291"/>
            <a:chOff x="0" y="0"/>
            <a:chExt cx="812800" cy="60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609600"/>
            </a:xfrm>
            <a:custGeom>
              <a:avLst/>
              <a:gdLst/>
              <a:ahLst/>
              <a:cxnLst/>
              <a:rect l="l" t="t" r="r" b="b"/>
              <a:pathLst>
                <a:path w="812800" h="609600">
                  <a:moveTo>
                    <a:pt x="609600" y="0"/>
                  </a:moveTo>
                  <a:lnTo>
                    <a:pt x="0" y="0"/>
                  </a:lnTo>
                  <a:lnTo>
                    <a:pt x="203200" y="609600"/>
                  </a:lnTo>
                  <a:lnTo>
                    <a:pt x="812800" y="609600"/>
                  </a:lnTo>
                  <a:lnTo>
                    <a:pt x="609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6ECF9F">
                    <a:alpha val="100000"/>
                  </a:srgbClr>
                </a:gs>
                <a:gs pos="100000">
                  <a:srgbClr val="00BF63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4811289" y="5245559"/>
            <a:ext cx="3054057" cy="2617960"/>
            <a:chOff x="0" y="0"/>
            <a:chExt cx="711146" cy="609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11146" cy="609600"/>
            </a:xfrm>
            <a:custGeom>
              <a:avLst/>
              <a:gdLst/>
              <a:ahLst/>
              <a:cxnLst/>
              <a:rect l="l" t="t" r="r" b="b"/>
              <a:pathLst>
                <a:path w="711146" h="609600">
                  <a:moveTo>
                    <a:pt x="507946" y="0"/>
                  </a:moveTo>
                  <a:lnTo>
                    <a:pt x="0" y="0"/>
                  </a:lnTo>
                  <a:lnTo>
                    <a:pt x="203200" y="609600"/>
                  </a:lnTo>
                  <a:lnTo>
                    <a:pt x="711146" y="609600"/>
                  </a:lnTo>
                  <a:lnTo>
                    <a:pt x="507946" y="0"/>
                  </a:lnTo>
                  <a:close/>
                </a:path>
              </a:pathLst>
            </a:custGeom>
            <a:blipFill>
              <a:blip r:embed="rId4"/>
              <a:stretch>
                <a:fillRect l="-14330" r="-14330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028700" y="2747357"/>
            <a:ext cx="3394642" cy="2617960"/>
            <a:chOff x="0" y="0"/>
            <a:chExt cx="790453" cy="6096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90453" cy="609600"/>
            </a:xfrm>
            <a:custGeom>
              <a:avLst/>
              <a:gdLst/>
              <a:ahLst/>
              <a:cxnLst/>
              <a:rect l="l" t="t" r="r" b="b"/>
              <a:pathLst>
                <a:path w="790453" h="609600">
                  <a:moveTo>
                    <a:pt x="587253" y="0"/>
                  </a:moveTo>
                  <a:lnTo>
                    <a:pt x="0" y="0"/>
                  </a:lnTo>
                  <a:lnTo>
                    <a:pt x="203200" y="609600"/>
                  </a:lnTo>
                  <a:lnTo>
                    <a:pt x="790453" y="609600"/>
                  </a:lnTo>
                  <a:lnTo>
                    <a:pt x="587253" y="0"/>
                  </a:lnTo>
                  <a:close/>
                </a:path>
              </a:pathLst>
            </a:custGeom>
            <a:blipFill>
              <a:blip r:embed="rId5"/>
              <a:stretch>
                <a:fillRect l="-7876" r="-7876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9144000" y="8805271"/>
            <a:ext cx="9144000" cy="565265"/>
          </a:xfrm>
          <a:custGeom>
            <a:avLst/>
            <a:gdLst/>
            <a:ahLst/>
            <a:cxnLst/>
            <a:rect l="l" t="t" r="r" b="b"/>
            <a:pathLst>
              <a:path w="9144000" h="565265">
                <a:moveTo>
                  <a:pt x="0" y="0"/>
                </a:moveTo>
                <a:lnTo>
                  <a:pt x="9144000" y="0"/>
                </a:lnTo>
                <a:lnTo>
                  <a:pt x="9144000" y="565265"/>
                </a:lnTo>
                <a:lnTo>
                  <a:pt x="0" y="5652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039484" y="2738192"/>
            <a:ext cx="9678137" cy="511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36"/>
              </a:lnSpc>
            </a:pPr>
            <a:r>
              <a:rPr lang="en-US" sz="302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У сучасному суспільстві велика увага приділяється вихованню у людей свідомого ставлення до фізичного розвитку, стану свого здоров'я, адже людина, яка знає і розуміє користь від регулярних занять фізичною культурою та спортом і вміє на практиці реалізувати ці знання, здатна на творчу, активну, суспільно-громадську діяльність.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236821" y="-7203912"/>
            <a:ext cx="15664983" cy="15664983"/>
          </a:xfrm>
          <a:custGeom>
            <a:avLst/>
            <a:gdLst/>
            <a:ahLst/>
            <a:cxnLst/>
            <a:rect l="l" t="t" r="r" b="b"/>
            <a:pathLst>
              <a:path w="15664983" h="15664983">
                <a:moveTo>
                  <a:pt x="0" y="0"/>
                </a:moveTo>
                <a:lnTo>
                  <a:pt x="15664982" y="0"/>
                </a:lnTo>
                <a:lnTo>
                  <a:pt x="15664982" y="15664982"/>
                </a:lnTo>
                <a:lnTo>
                  <a:pt x="0" y="156649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057039" y="1886441"/>
            <a:ext cx="7086961" cy="2690211"/>
            <a:chOff x="0" y="0"/>
            <a:chExt cx="6350000" cy="24104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2410460"/>
            </a:xfrm>
            <a:custGeom>
              <a:avLst/>
              <a:gdLst/>
              <a:ahLst/>
              <a:cxnLst/>
              <a:rect l="l" t="t" r="r" b="b"/>
              <a:pathLst>
                <a:path w="6350000" h="2410460">
                  <a:moveTo>
                    <a:pt x="0" y="0"/>
                  </a:moveTo>
                  <a:lnTo>
                    <a:pt x="6350000" y="0"/>
                  </a:lnTo>
                  <a:lnTo>
                    <a:pt x="6350000" y="2410460"/>
                  </a:lnTo>
                  <a:lnTo>
                    <a:pt x="0" y="2410460"/>
                  </a:lnTo>
                  <a:close/>
                </a:path>
              </a:pathLst>
            </a:custGeom>
            <a:blipFill>
              <a:blip r:embed="rId4">
                <a:alphaModFix amt="60000"/>
              </a:blip>
              <a:stretch>
                <a:fillRect t="-37921" b="-37921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9144000" y="1886441"/>
            <a:ext cx="7086961" cy="2690211"/>
            <a:chOff x="0" y="0"/>
            <a:chExt cx="6350000" cy="24104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2410460"/>
            </a:xfrm>
            <a:custGeom>
              <a:avLst/>
              <a:gdLst/>
              <a:ahLst/>
              <a:cxnLst/>
              <a:rect l="l" t="t" r="r" b="b"/>
              <a:pathLst>
                <a:path w="6350000" h="2410460">
                  <a:moveTo>
                    <a:pt x="0" y="0"/>
                  </a:moveTo>
                  <a:lnTo>
                    <a:pt x="6350000" y="0"/>
                  </a:lnTo>
                  <a:lnTo>
                    <a:pt x="6350000" y="2410460"/>
                  </a:lnTo>
                  <a:lnTo>
                    <a:pt x="0" y="2410460"/>
                  </a:lnTo>
                  <a:close/>
                </a:path>
              </a:pathLst>
            </a:custGeom>
            <a:blipFill>
              <a:blip r:embed="rId5">
                <a:alphaModFix amt="60000"/>
              </a:blip>
              <a:stretch>
                <a:fillRect t="-37756" b="-37756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0" y="2460021"/>
            <a:ext cx="2057039" cy="1543050"/>
            <a:chOff x="0" y="0"/>
            <a:chExt cx="541771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41771" cy="406400"/>
            </a:xfrm>
            <a:custGeom>
              <a:avLst/>
              <a:gdLst/>
              <a:ahLst/>
              <a:cxnLst/>
              <a:rect l="l" t="t" r="r" b="b"/>
              <a:pathLst>
                <a:path w="541771" h="406400">
                  <a:moveTo>
                    <a:pt x="0" y="0"/>
                  </a:moveTo>
                  <a:lnTo>
                    <a:pt x="541771" y="0"/>
                  </a:lnTo>
                  <a:lnTo>
                    <a:pt x="541771" y="406400"/>
                  </a:lnTo>
                  <a:lnTo>
                    <a:pt x="0" y="406400"/>
                  </a:lnTo>
                  <a:close/>
                </a:path>
              </a:pathLst>
            </a:custGeom>
            <a:gradFill rotWithShape="1">
              <a:gsLst>
                <a:gs pos="0">
                  <a:srgbClr val="6ECF9F">
                    <a:alpha val="100000"/>
                  </a:srgbClr>
                </a:gs>
                <a:gs pos="100000">
                  <a:srgbClr val="00BF63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541771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10800000">
            <a:off x="16230961" y="2460021"/>
            <a:ext cx="2057039" cy="1543050"/>
            <a:chOff x="0" y="0"/>
            <a:chExt cx="541771" cy="406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1771" cy="406400"/>
            </a:xfrm>
            <a:custGeom>
              <a:avLst/>
              <a:gdLst/>
              <a:ahLst/>
              <a:cxnLst/>
              <a:rect l="l" t="t" r="r" b="b"/>
              <a:pathLst>
                <a:path w="541771" h="406400">
                  <a:moveTo>
                    <a:pt x="0" y="0"/>
                  </a:moveTo>
                  <a:lnTo>
                    <a:pt x="541771" y="0"/>
                  </a:lnTo>
                  <a:lnTo>
                    <a:pt x="541771" y="406400"/>
                  </a:lnTo>
                  <a:lnTo>
                    <a:pt x="0" y="406400"/>
                  </a:lnTo>
                  <a:close/>
                </a:path>
              </a:pathLst>
            </a:custGeom>
            <a:gradFill rotWithShape="1">
              <a:gsLst>
                <a:gs pos="0">
                  <a:srgbClr val="6ECF9F">
                    <a:alpha val="100000"/>
                  </a:srgbClr>
                </a:gs>
                <a:gs pos="100000">
                  <a:srgbClr val="00BF63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541771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68614" y="4901428"/>
            <a:ext cx="16643416" cy="4790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1"/>
              </a:lnSpc>
            </a:pPr>
            <a:r>
              <a:rPr lang="en-US" sz="3393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-Мотивація до дбайливого ставлення до життя і здоров’я.</a:t>
            </a:r>
          </a:p>
          <a:p>
            <a:pPr algn="l">
              <a:lnSpc>
                <a:spcPts val="4751"/>
              </a:lnSpc>
            </a:pPr>
            <a:r>
              <a:rPr lang="en-US" sz="3393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-Формування стійких переконань щодо пріоритету здоров’я як основної умови реалізації фізичного, психічного, соціального та духовного потенціалу людини з урахуванням її індивідуальних особливостей.</a:t>
            </a:r>
          </a:p>
          <a:p>
            <a:pPr algn="l">
              <a:lnSpc>
                <a:spcPts val="4751"/>
              </a:lnSpc>
            </a:pPr>
            <a:r>
              <a:rPr lang="en-US" sz="3393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-Формування в учнів знань, вмінь, навичок ведення здорового способу життя.</a:t>
            </a:r>
          </a:p>
          <a:p>
            <a:pPr algn="l">
              <a:lnSpc>
                <a:spcPts val="4751"/>
              </a:lnSpc>
            </a:pPr>
            <a:endParaRPr lang="en-US" sz="3393" b="1">
              <a:solidFill>
                <a:srgbClr val="FFFFFF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l">
              <a:lnSpc>
                <a:spcPts val="4751"/>
              </a:lnSpc>
              <a:spcBef>
                <a:spcPct val="0"/>
              </a:spcBef>
            </a:pPr>
            <a:endParaRPr lang="en-US" sz="3393" b="1">
              <a:solidFill>
                <a:srgbClr val="FFFFFF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751988" y="933450"/>
            <a:ext cx="12373343" cy="795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 b="1" dirty="0">
                <a:solidFill>
                  <a:srgbClr val="00BF63"/>
                </a:solidFill>
                <a:latin typeface="Inter Heavy"/>
                <a:ea typeface="Inter Heavy"/>
                <a:cs typeface="Inter Heavy"/>
                <a:sym typeface="Inter Heavy"/>
              </a:rPr>
              <a:t>ЗДОРОВІ ДІТИ-ЗДОРОВА НАЦІЯ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227250" y="-6175203"/>
            <a:ext cx="15664983" cy="15664983"/>
          </a:xfrm>
          <a:custGeom>
            <a:avLst/>
            <a:gdLst/>
            <a:ahLst/>
            <a:cxnLst/>
            <a:rect l="l" t="t" r="r" b="b"/>
            <a:pathLst>
              <a:path w="15664983" h="15664983">
                <a:moveTo>
                  <a:pt x="0" y="0"/>
                </a:moveTo>
                <a:lnTo>
                  <a:pt x="15664983" y="0"/>
                </a:lnTo>
                <a:lnTo>
                  <a:pt x="15664983" y="15664983"/>
                </a:lnTo>
                <a:lnTo>
                  <a:pt x="0" y="156649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519674" y="3531491"/>
            <a:ext cx="3548585" cy="2661439"/>
            <a:chOff x="0" y="0"/>
            <a:chExt cx="812800" cy="60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609600"/>
            </a:xfrm>
            <a:custGeom>
              <a:avLst/>
              <a:gdLst/>
              <a:ahLst/>
              <a:cxnLst/>
              <a:rect l="l" t="t" r="r" b="b"/>
              <a:pathLst>
                <a:path w="812800" h="6096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4"/>
              <a:stretch>
                <a:fillRect l="-6285" r="-6285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4454864" y="3531491"/>
            <a:ext cx="3548585" cy="2661439"/>
            <a:chOff x="0" y="0"/>
            <a:chExt cx="812800" cy="609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609600"/>
            </a:xfrm>
            <a:custGeom>
              <a:avLst/>
              <a:gdLst/>
              <a:ahLst/>
              <a:cxnLst/>
              <a:rect l="l" t="t" r="r" b="b"/>
              <a:pathLst>
                <a:path w="812800" h="6096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5"/>
              <a:stretch>
                <a:fillRect l="-6285" r="-6285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7371005" y="3531491"/>
            <a:ext cx="3548585" cy="2661439"/>
            <a:chOff x="0" y="0"/>
            <a:chExt cx="812800" cy="6096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609600"/>
            </a:xfrm>
            <a:custGeom>
              <a:avLst/>
              <a:gdLst/>
              <a:ahLst/>
              <a:cxnLst/>
              <a:rect l="l" t="t" r="r" b="b"/>
              <a:pathLst>
                <a:path w="812800" h="6096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6"/>
              <a:stretch>
                <a:fillRect l="-6179" r="-6179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0284551" y="3531491"/>
            <a:ext cx="3548585" cy="2661439"/>
            <a:chOff x="0" y="0"/>
            <a:chExt cx="812800" cy="6096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09600"/>
            </a:xfrm>
            <a:custGeom>
              <a:avLst/>
              <a:gdLst/>
              <a:ahLst/>
              <a:cxnLst/>
              <a:rect l="l" t="t" r="r" b="b"/>
              <a:pathLst>
                <a:path w="812800" h="6096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7"/>
              <a:stretch>
                <a:fillRect l="-6285" r="-6285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13219740" y="3531491"/>
            <a:ext cx="3548585" cy="2661439"/>
            <a:chOff x="0" y="0"/>
            <a:chExt cx="812800" cy="6096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609600"/>
            </a:xfrm>
            <a:custGeom>
              <a:avLst/>
              <a:gdLst/>
              <a:ahLst/>
              <a:cxnLst/>
              <a:rect l="l" t="t" r="r" b="b"/>
              <a:pathLst>
                <a:path w="812800" h="6096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8"/>
              <a:stretch>
                <a:fillRect l="-6285" r="-6285"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184578" y="72038"/>
            <a:ext cx="17692913" cy="3060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31"/>
              </a:lnSpc>
            </a:pPr>
            <a:endParaRPr/>
          </a:p>
          <a:p>
            <a:pPr algn="ctr">
              <a:lnSpc>
                <a:spcPts val="6131"/>
              </a:lnSpc>
              <a:spcBef>
                <a:spcPct val="0"/>
              </a:spcBef>
            </a:pPr>
            <a:r>
              <a:rPr lang="en-US" sz="4379" b="1">
                <a:solidFill>
                  <a:srgbClr val="FFFFFF"/>
                </a:solidFill>
                <a:latin typeface="Inter Heavy"/>
                <a:ea typeface="Inter Heavy"/>
                <a:cs typeface="Inter Heavy"/>
                <a:sym typeface="Inter Heavy"/>
              </a:rPr>
              <a:t>Актуальним на даний час є упровадження та ефективне застосування інноваційних технологій у фізкультурно-спортивну діяльність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31202" y="7267933"/>
            <a:ext cx="16037123" cy="1536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Віртуальна реальність (VR) створює інтерактивні тренування з імітацією різних умов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Доповнена реальність (AR) дозволяє відстежувати рухи та покращувати техніку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Популярні VR-фітнес-додатки: Supernatural, Beat Saber, FitXR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/>
          <p:nvPr/>
        </p:nvSpPr>
        <p:spPr>
          <a:xfrm>
            <a:off x="-7832492" y="-7603370"/>
            <a:ext cx="15664983" cy="15664983"/>
          </a:xfrm>
          <a:custGeom>
            <a:avLst/>
            <a:gdLst/>
            <a:ahLst/>
            <a:cxnLst/>
            <a:rect l="l" t="t" r="r" b="b"/>
            <a:pathLst>
              <a:path w="15664983" h="15664983">
                <a:moveTo>
                  <a:pt x="0" y="0"/>
                </a:moveTo>
                <a:lnTo>
                  <a:pt x="15664982" y="0"/>
                </a:lnTo>
                <a:lnTo>
                  <a:pt x="15664982" y="15664982"/>
                </a:lnTo>
                <a:lnTo>
                  <a:pt x="0" y="156649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" name="Group 2"/>
          <p:cNvGrpSpPr/>
          <p:nvPr/>
        </p:nvGrpSpPr>
        <p:grpSpPr>
          <a:xfrm rot="-10800000">
            <a:off x="3537105" y="1981923"/>
            <a:ext cx="7127080" cy="1208742"/>
            <a:chOff x="0" y="0"/>
            <a:chExt cx="1877091" cy="3183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77091" cy="318352"/>
            </a:xfrm>
            <a:custGeom>
              <a:avLst/>
              <a:gdLst/>
              <a:ahLst/>
              <a:cxnLst/>
              <a:rect l="l" t="t" r="r" b="b"/>
              <a:pathLst>
                <a:path w="1877091" h="318352">
                  <a:moveTo>
                    <a:pt x="0" y="0"/>
                  </a:moveTo>
                  <a:lnTo>
                    <a:pt x="1877091" y="0"/>
                  </a:lnTo>
                  <a:lnTo>
                    <a:pt x="1877091" y="318352"/>
                  </a:lnTo>
                  <a:lnTo>
                    <a:pt x="0" y="318352"/>
                  </a:lnTo>
                  <a:close/>
                </a:path>
              </a:pathLst>
            </a:custGeom>
            <a:solidFill>
              <a:srgbClr val="1278B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877091" cy="365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579561" y="1028700"/>
            <a:ext cx="5482971" cy="8229600"/>
          </a:xfrm>
          <a:custGeom>
            <a:avLst/>
            <a:gdLst/>
            <a:ahLst/>
            <a:cxnLst/>
            <a:rect l="l" t="t" r="r" b="b"/>
            <a:pathLst>
              <a:path w="5482971" h="8229600">
                <a:moveTo>
                  <a:pt x="0" y="0"/>
                </a:moveTo>
                <a:lnTo>
                  <a:pt x="5482971" y="0"/>
                </a:lnTo>
                <a:lnTo>
                  <a:pt x="548297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015125" y="758273"/>
            <a:ext cx="8498331" cy="2273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sz="6500" b="1" i="1" dirty="0">
                <a:solidFill>
                  <a:srgbClr val="FFFFFF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СМАРТ-ФІТНЕС-ТЕХНОЛОГІЇ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8804041"/>
            <a:ext cx="13526605" cy="1253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0"/>
              </a:lnSpc>
              <a:spcBef>
                <a:spcPct val="0"/>
              </a:spcBef>
            </a:pPr>
            <a:r>
              <a:rPr lang="en-US" sz="238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Визначальна роль у вирішенні критичного стану здоров’я учнів належить</a:t>
            </a:r>
          </a:p>
          <a:p>
            <a:pPr algn="ctr">
              <a:lnSpc>
                <a:spcPts val="3340"/>
              </a:lnSpc>
              <a:spcBef>
                <a:spcPct val="0"/>
              </a:spcBef>
            </a:pPr>
            <a:r>
              <a:rPr lang="en-US" sz="238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сучасній новітній системі фізичного виховання, яка є невід’ємною частиною способу життя.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537105" y="3927815"/>
            <a:ext cx="9562500" cy="3180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5884" lvl="1" indent="-327942" algn="l">
              <a:lnSpc>
                <a:spcPts val="4253"/>
              </a:lnSpc>
              <a:buFont typeface="Arial"/>
              <a:buChar char="•"/>
            </a:pPr>
            <a:r>
              <a:rPr lang="en-US" sz="303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Фітнес-трекери та розумні годинники </a:t>
            </a:r>
          </a:p>
          <a:p>
            <a:pPr algn="l">
              <a:lnSpc>
                <a:spcPts val="4253"/>
              </a:lnSpc>
            </a:pPr>
            <a:r>
              <a:rPr lang="en-US" sz="303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(Apple Watch, Fitbit, Garmin)</a:t>
            </a:r>
          </a:p>
          <a:p>
            <a:pPr marL="655884" lvl="1" indent="-327942" algn="l">
              <a:lnSpc>
                <a:spcPts val="4253"/>
              </a:lnSpc>
              <a:buFont typeface="Arial"/>
              <a:buChar char="•"/>
            </a:pPr>
            <a:r>
              <a:rPr lang="en-US" sz="303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Смарт-доріжки та велотренажери з</a:t>
            </a:r>
          </a:p>
          <a:p>
            <a:pPr algn="l">
              <a:lnSpc>
                <a:spcPts val="4253"/>
              </a:lnSpc>
            </a:pPr>
            <a:r>
              <a:rPr lang="en-US" sz="303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інтерактивними тренуваннями</a:t>
            </a:r>
          </a:p>
          <a:p>
            <a:pPr marL="655884" lvl="1" indent="-327942" algn="l">
              <a:lnSpc>
                <a:spcPts val="4253"/>
              </a:lnSpc>
              <a:buFont typeface="Arial"/>
              <a:buChar char="•"/>
            </a:pPr>
            <a:r>
              <a:rPr lang="en-US" sz="303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Аналітика фізичної активності та </a:t>
            </a:r>
          </a:p>
          <a:p>
            <a:pPr algn="l">
              <a:lnSpc>
                <a:spcPts val="4253"/>
              </a:lnSpc>
            </a:pPr>
            <a:r>
              <a:rPr lang="en-US" sz="303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рекомендації на основі даних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227250" y="-6270897"/>
            <a:ext cx="15664983" cy="15664983"/>
          </a:xfrm>
          <a:custGeom>
            <a:avLst/>
            <a:gdLst/>
            <a:ahLst/>
            <a:cxnLst/>
            <a:rect l="l" t="t" r="r" b="b"/>
            <a:pathLst>
              <a:path w="15664983" h="15664983">
                <a:moveTo>
                  <a:pt x="0" y="0"/>
                </a:moveTo>
                <a:lnTo>
                  <a:pt x="15664983" y="0"/>
                </a:lnTo>
                <a:lnTo>
                  <a:pt x="15664983" y="15664983"/>
                </a:lnTo>
                <a:lnTo>
                  <a:pt x="0" y="156649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10800000">
            <a:off x="303629" y="293033"/>
            <a:ext cx="17625519" cy="3306906"/>
            <a:chOff x="0" y="0"/>
            <a:chExt cx="3943113" cy="7398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43113" cy="739808"/>
            </a:xfrm>
            <a:custGeom>
              <a:avLst/>
              <a:gdLst/>
              <a:ahLst/>
              <a:cxnLst/>
              <a:rect l="l" t="t" r="r" b="b"/>
              <a:pathLst>
                <a:path w="3943113" h="739808">
                  <a:moveTo>
                    <a:pt x="0" y="0"/>
                  </a:moveTo>
                  <a:lnTo>
                    <a:pt x="3943113" y="0"/>
                  </a:lnTo>
                  <a:lnTo>
                    <a:pt x="3943113" y="739808"/>
                  </a:lnTo>
                  <a:lnTo>
                    <a:pt x="0" y="739808"/>
                  </a:lnTo>
                  <a:close/>
                </a:path>
              </a:pathLst>
            </a:custGeom>
            <a:gradFill rotWithShape="1">
              <a:gsLst>
                <a:gs pos="0">
                  <a:srgbClr val="6ECF9F">
                    <a:alpha val="100000"/>
                  </a:srgbClr>
                </a:gs>
                <a:gs pos="100000">
                  <a:srgbClr val="00BF63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943113" cy="78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07874" y="3998342"/>
            <a:ext cx="699033" cy="712070"/>
            <a:chOff x="0" y="0"/>
            <a:chExt cx="184107" cy="1875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4108" cy="187541"/>
            </a:xfrm>
            <a:custGeom>
              <a:avLst/>
              <a:gdLst/>
              <a:ahLst/>
              <a:cxnLst/>
              <a:rect l="l" t="t" r="r" b="b"/>
              <a:pathLst>
                <a:path w="184108" h="187541">
                  <a:moveTo>
                    <a:pt x="0" y="0"/>
                  </a:moveTo>
                  <a:lnTo>
                    <a:pt x="184108" y="0"/>
                  </a:lnTo>
                  <a:lnTo>
                    <a:pt x="184108" y="187541"/>
                  </a:lnTo>
                  <a:lnTo>
                    <a:pt x="0" y="187541"/>
                  </a:lnTo>
                  <a:close/>
                </a:path>
              </a:pathLst>
            </a:custGeom>
            <a:gradFill rotWithShape="1">
              <a:gsLst>
                <a:gs pos="0">
                  <a:srgbClr val="4DD190">
                    <a:alpha val="100000"/>
                  </a:srgbClr>
                </a:gs>
                <a:gs pos="100000">
                  <a:srgbClr val="00BF63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84107" cy="2351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924618" y="3890619"/>
            <a:ext cx="5367681" cy="5367681"/>
          </a:xfrm>
          <a:custGeom>
            <a:avLst/>
            <a:gdLst/>
            <a:ahLst/>
            <a:cxnLst/>
            <a:rect l="l" t="t" r="r" b="b"/>
            <a:pathLst>
              <a:path w="5367681" h="5367681">
                <a:moveTo>
                  <a:pt x="0" y="0"/>
                </a:moveTo>
                <a:lnTo>
                  <a:pt x="5367680" y="0"/>
                </a:lnTo>
                <a:lnTo>
                  <a:pt x="5367680" y="5367681"/>
                </a:lnTo>
                <a:lnTo>
                  <a:pt x="0" y="53676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657390" y="337290"/>
            <a:ext cx="17271758" cy="3117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61"/>
              </a:lnSpc>
              <a:spcBef>
                <a:spcPct val="0"/>
              </a:spcBef>
            </a:pPr>
            <a:r>
              <a:rPr lang="en-US" sz="5901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ОСНОВНИМИ ФОРМАМИ РОБОТИ НА УРОЦІ ФІЗИЧНОЇ КУЛЬТУРИ ІЗ ЗАСТОСУВАННЯМ ІНФОРМАЦІЙНИХ ТЕХНОЛОГІЙ Є: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53814" y="3893567"/>
            <a:ext cx="8183919" cy="2679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38"/>
              </a:lnSpc>
              <a:spcBef>
                <a:spcPct val="0"/>
              </a:spcBef>
            </a:pPr>
            <a:r>
              <a:rPr lang="en-US" sz="5099" b="1" i="1">
                <a:solidFill>
                  <a:srgbClr val="FFFFFF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фіксування техніки і точності виконання навчальних завдань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47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227250" y="-6270897"/>
            <a:ext cx="15664983" cy="15664983"/>
          </a:xfrm>
          <a:custGeom>
            <a:avLst/>
            <a:gdLst/>
            <a:ahLst/>
            <a:cxnLst/>
            <a:rect l="l" t="t" r="r" b="b"/>
            <a:pathLst>
              <a:path w="15664983" h="15664983">
                <a:moveTo>
                  <a:pt x="0" y="0"/>
                </a:moveTo>
                <a:lnTo>
                  <a:pt x="15664983" y="0"/>
                </a:lnTo>
                <a:lnTo>
                  <a:pt x="15664983" y="15664983"/>
                </a:lnTo>
                <a:lnTo>
                  <a:pt x="0" y="156649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10800000">
            <a:off x="303629" y="293033"/>
            <a:ext cx="17625519" cy="3306906"/>
            <a:chOff x="0" y="0"/>
            <a:chExt cx="3943113" cy="7398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43113" cy="739808"/>
            </a:xfrm>
            <a:custGeom>
              <a:avLst/>
              <a:gdLst/>
              <a:ahLst/>
              <a:cxnLst/>
              <a:rect l="l" t="t" r="r" b="b"/>
              <a:pathLst>
                <a:path w="3943113" h="739808">
                  <a:moveTo>
                    <a:pt x="0" y="0"/>
                  </a:moveTo>
                  <a:lnTo>
                    <a:pt x="3943113" y="0"/>
                  </a:lnTo>
                  <a:lnTo>
                    <a:pt x="3943113" y="739808"/>
                  </a:lnTo>
                  <a:lnTo>
                    <a:pt x="0" y="739808"/>
                  </a:lnTo>
                  <a:close/>
                </a:path>
              </a:pathLst>
            </a:custGeom>
            <a:gradFill rotWithShape="1">
              <a:gsLst>
                <a:gs pos="0">
                  <a:srgbClr val="6ECF9F">
                    <a:alpha val="100000"/>
                  </a:srgbClr>
                </a:gs>
                <a:gs pos="100000">
                  <a:srgbClr val="00BF63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943113" cy="78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07874" y="3998342"/>
            <a:ext cx="699033" cy="712070"/>
            <a:chOff x="0" y="0"/>
            <a:chExt cx="184107" cy="1875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4108" cy="187541"/>
            </a:xfrm>
            <a:custGeom>
              <a:avLst/>
              <a:gdLst/>
              <a:ahLst/>
              <a:cxnLst/>
              <a:rect l="l" t="t" r="r" b="b"/>
              <a:pathLst>
                <a:path w="184108" h="187541">
                  <a:moveTo>
                    <a:pt x="0" y="0"/>
                  </a:moveTo>
                  <a:lnTo>
                    <a:pt x="184108" y="0"/>
                  </a:lnTo>
                  <a:lnTo>
                    <a:pt x="184108" y="187541"/>
                  </a:lnTo>
                  <a:lnTo>
                    <a:pt x="0" y="187541"/>
                  </a:lnTo>
                  <a:close/>
                </a:path>
              </a:pathLst>
            </a:custGeom>
            <a:gradFill rotWithShape="1">
              <a:gsLst>
                <a:gs pos="0">
                  <a:srgbClr val="4DD190">
                    <a:alpha val="100000"/>
                  </a:srgbClr>
                </a:gs>
                <a:gs pos="100000">
                  <a:srgbClr val="00BF63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84107" cy="2351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216976" y="3890619"/>
            <a:ext cx="7042324" cy="5367681"/>
          </a:xfrm>
          <a:custGeom>
            <a:avLst/>
            <a:gdLst/>
            <a:ahLst/>
            <a:cxnLst/>
            <a:rect l="l" t="t" r="r" b="b"/>
            <a:pathLst>
              <a:path w="7042324" h="5367681">
                <a:moveTo>
                  <a:pt x="0" y="0"/>
                </a:moveTo>
                <a:lnTo>
                  <a:pt x="7042324" y="0"/>
                </a:lnTo>
                <a:lnTo>
                  <a:pt x="7042324" y="5367681"/>
                </a:lnTo>
                <a:lnTo>
                  <a:pt x="0" y="53676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030" t="-2459" b="-2459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855569" y="6214339"/>
            <a:ext cx="3853551" cy="2773046"/>
          </a:xfrm>
          <a:custGeom>
            <a:avLst/>
            <a:gdLst/>
            <a:ahLst/>
            <a:cxnLst/>
            <a:rect l="l" t="t" r="r" b="b"/>
            <a:pathLst>
              <a:path w="3853551" h="2773046">
                <a:moveTo>
                  <a:pt x="0" y="0"/>
                </a:moveTo>
                <a:lnTo>
                  <a:pt x="3853552" y="0"/>
                </a:lnTo>
                <a:lnTo>
                  <a:pt x="3853552" y="2773045"/>
                </a:lnTo>
                <a:lnTo>
                  <a:pt x="0" y="2773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657390" y="337290"/>
            <a:ext cx="17271758" cy="3117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61"/>
              </a:lnSpc>
              <a:spcBef>
                <a:spcPct val="0"/>
              </a:spcBef>
            </a:pPr>
            <a:r>
              <a:rPr lang="en-US" sz="5901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ОСНОВНИМИ ФОРМАМИ РОБОТИ НА УРОЦІ ФІЗИЧНОЇ КУЛЬТУРИ ІЗ ЗАСТОСУВАННЯМ ІНФОРМАЦІЙНИХ ТЕХНОЛОГІЙ Є: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53814" y="3893567"/>
            <a:ext cx="8183919" cy="1777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38"/>
              </a:lnSpc>
              <a:spcBef>
                <a:spcPct val="0"/>
              </a:spcBef>
            </a:pPr>
            <a:r>
              <a:rPr lang="en-US" sz="5099" b="1" i="1">
                <a:solidFill>
                  <a:srgbClr val="FFFFFF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включення музичного супроводу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05000" y="833382"/>
            <a:ext cx="23972619" cy="15664983"/>
          </a:xfrm>
          <a:custGeom>
            <a:avLst/>
            <a:gdLst/>
            <a:ahLst/>
            <a:cxnLst/>
            <a:rect l="l" t="t" r="r" b="b"/>
            <a:pathLst>
              <a:path w="15664983" h="15664983">
                <a:moveTo>
                  <a:pt x="0" y="0"/>
                </a:moveTo>
                <a:lnTo>
                  <a:pt x="15664983" y="0"/>
                </a:lnTo>
                <a:lnTo>
                  <a:pt x="15664983" y="15664983"/>
                </a:lnTo>
                <a:lnTo>
                  <a:pt x="0" y="156649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10800000">
            <a:off x="303629" y="293033"/>
            <a:ext cx="17625519" cy="3306906"/>
            <a:chOff x="0" y="0"/>
            <a:chExt cx="3943113" cy="7398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43113" cy="739808"/>
            </a:xfrm>
            <a:custGeom>
              <a:avLst/>
              <a:gdLst/>
              <a:ahLst/>
              <a:cxnLst/>
              <a:rect l="l" t="t" r="r" b="b"/>
              <a:pathLst>
                <a:path w="3943113" h="739808">
                  <a:moveTo>
                    <a:pt x="0" y="0"/>
                  </a:moveTo>
                  <a:lnTo>
                    <a:pt x="3943113" y="0"/>
                  </a:lnTo>
                  <a:lnTo>
                    <a:pt x="3943113" y="739808"/>
                  </a:lnTo>
                  <a:lnTo>
                    <a:pt x="0" y="739808"/>
                  </a:lnTo>
                  <a:close/>
                </a:path>
              </a:pathLst>
            </a:custGeom>
            <a:gradFill rotWithShape="1">
              <a:gsLst>
                <a:gs pos="0">
                  <a:srgbClr val="6ECF9F">
                    <a:alpha val="100000"/>
                  </a:srgbClr>
                </a:gs>
                <a:gs pos="100000">
                  <a:srgbClr val="00BF63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943113" cy="78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07874" y="3998342"/>
            <a:ext cx="699033" cy="712070"/>
            <a:chOff x="0" y="0"/>
            <a:chExt cx="184107" cy="1875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4108" cy="187541"/>
            </a:xfrm>
            <a:custGeom>
              <a:avLst/>
              <a:gdLst/>
              <a:ahLst/>
              <a:cxnLst/>
              <a:rect l="l" t="t" r="r" b="b"/>
              <a:pathLst>
                <a:path w="184108" h="187541">
                  <a:moveTo>
                    <a:pt x="0" y="0"/>
                  </a:moveTo>
                  <a:lnTo>
                    <a:pt x="184108" y="0"/>
                  </a:lnTo>
                  <a:lnTo>
                    <a:pt x="184108" y="187541"/>
                  </a:lnTo>
                  <a:lnTo>
                    <a:pt x="0" y="187541"/>
                  </a:lnTo>
                  <a:close/>
                </a:path>
              </a:pathLst>
            </a:custGeom>
            <a:gradFill rotWithShape="1">
              <a:gsLst>
                <a:gs pos="0">
                  <a:srgbClr val="4DD190">
                    <a:alpha val="100000"/>
                  </a:srgbClr>
                </a:gs>
                <a:gs pos="100000">
                  <a:srgbClr val="00BF63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84107" cy="2351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966751" y="3998342"/>
            <a:ext cx="2962397" cy="2283823"/>
          </a:xfrm>
          <a:custGeom>
            <a:avLst/>
            <a:gdLst/>
            <a:ahLst/>
            <a:cxnLst/>
            <a:rect l="l" t="t" r="r" b="b"/>
            <a:pathLst>
              <a:path w="2962397" h="2283823">
                <a:moveTo>
                  <a:pt x="0" y="0"/>
                </a:moveTo>
                <a:lnTo>
                  <a:pt x="2962397" y="0"/>
                </a:lnTo>
                <a:lnTo>
                  <a:pt x="2962397" y="2283823"/>
                </a:lnTo>
                <a:lnTo>
                  <a:pt x="0" y="22838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138354" y="3998342"/>
            <a:ext cx="2828397" cy="2077586"/>
          </a:xfrm>
          <a:custGeom>
            <a:avLst/>
            <a:gdLst/>
            <a:ahLst/>
            <a:cxnLst/>
            <a:rect l="l" t="t" r="r" b="b"/>
            <a:pathLst>
              <a:path w="2828397" h="2077586">
                <a:moveTo>
                  <a:pt x="0" y="0"/>
                </a:moveTo>
                <a:lnTo>
                  <a:pt x="2828397" y="0"/>
                </a:lnTo>
                <a:lnTo>
                  <a:pt x="2828397" y="2077586"/>
                </a:lnTo>
                <a:lnTo>
                  <a:pt x="0" y="20775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966751" y="6825090"/>
            <a:ext cx="2499155" cy="2628528"/>
          </a:xfrm>
          <a:custGeom>
            <a:avLst/>
            <a:gdLst/>
            <a:ahLst/>
            <a:cxnLst/>
            <a:rect l="l" t="t" r="r" b="b"/>
            <a:pathLst>
              <a:path w="2499155" h="2628528">
                <a:moveTo>
                  <a:pt x="0" y="0"/>
                </a:moveTo>
                <a:lnTo>
                  <a:pt x="2499155" y="0"/>
                </a:lnTo>
                <a:lnTo>
                  <a:pt x="2499155" y="2628528"/>
                </a:lnTo>
                <a:lnTo>
                  <a:pt x="0" y="26285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360508" y="7065224"/>
            <a:ext cx="2384089" cy="2148260"/>
          </a:xfrm>
          <a:custGeom>
            <a:avLst/>
            <a:gdLst/>
            <a:ahLst/>
            <a:cxnLst/>
            <a:rect l="l" t="t" r="r" b="b"/>
            <a:pathLst>
              <a:path w="2384089" h="2148260">
                <a:moveTo>
                  <a:pt x="0" y="0"/>
                </a:moveTo>
                <a:lnTo>
                  <a:pt x="2384089" y="0"/>
                </a:lnTo>
                <a:lnTo>
                  <a:pt x="2384089" y="2148260"/>
                </a:lnTo>
                <a:lnTo>
                  <a:pt x="0" y="21482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589126" y="6825090"/>
            <a:ext cx="2132184" cy="2388394"/>
          </a:xfrm>
          <a:custGeom>
            <a:avLst/>
            <a:gdLst/>
            <a:ahLst/>
            <a:cxnLst/>
            <a:rect l="l" t="t" r="r" b="b"/>
            <a:pathLst>
              <a:path w="2132184" h="2388394">
                <a:moveTo>
                  <a:pt x="0" y="0"/>
                </a:moveTo>
                <a:lnTo>
                  <a:pt x="2132184" y="0"/>
                </a:lnTo>
                <a:lnTo>
                  <a:pt x="2132184" y="2388394"/>
                </a:lnTo>
                <a:lnTo>
                  <a:pt x="0" y="238839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657390" y="337290"/>
            <a:ext cx="17271758" cy="3117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61"/>
              </a:lnSpc>
              <a:spcBef>
                <a:spcPct val="0"/>
              </a:spcBef>
            </a:pPr>
            <a:r>
              <a:rPr lang="en-US" sz="5901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ОСНОВНИМИ ФОРМАМИ РОБОТИ НА УРОЦІ ФІЗИЧНОЇ КУЛЬТУРИ ІЗ ЗАСТОСУВАННЯМ ІНФОРМАЦІЙНИХ ТЕХНОЛОГІЙ Є: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53814" y="3893567"/>
            <a:ext cx="8183919" cy="1785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38"/>
              </a:lnSpc>
              <a:spcBef>
                <a:spcPct val="0"/>
              </a:spcBef>
            </a:pPr>
            <a:r>
              <a:rPr lang="en-US" sz="5099" b="1" i="1">
                <a:solidFill>
                  <a:srgbClr val="FFFFFF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випереджаючі завдання для учнів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376</Words>
  <Application>Microsoft Office PowerPoint</Application>
  <PresentationFormat>Довільний</PresentationFormat>
  <Paragraphs>35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Inter Bold</vt:lpstr>
      <vt:lpstr>Inter Bold Italics</vt:lpstr>
      <vt:lpstr>Calibri</vt:lpstr>
      <vt:lpstr>Inter Heavy</vt:lpstr>
      <vt:lpstr>Inter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Впровадження сучасних інноваційних технологій на уроках фізичної культури в шко</dc:title>
  <dc:creator>PC</dc:creator>
  <cp:lastModifiedBy>PC</cp:lastModifiedBy>
  <cp:revision>3</cp:revision>
  <dcterms:created xsi:type="dcterms:W3CDTF">2006-08-16T00:00:00Z</dcterms:created>
  <dcterms:modified xsi:type="dcterms:W3CDTF">2025-03-15T18:58:52Z</dcterms:modified>
  <dc:identifier>DAGhtXCP3-U</dc:identifier>
</cp:coreProperties>
</file>