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44CB9F71-22BA-479F-BE85-777DBA0A4D96}" type="datetimeFigureOut">
              <a:rPr lang="uk-UA" smtClean="0"/>
              <a:t>22.04.2021</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14EF8F0-ED62-4A3F-8B00-6D99F92BAB0E}"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7743516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CB9F71-22BA-479F-BE85-777DBA0A4D96}"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684517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CB9F71-22BA-479F-BE85-777DBA0A4D96}"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4098784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CB9F71-22BA-479F-BE85-777DBA0A4D96}"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1456808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ru-RU" smtClean="0"/>
              <a:t>Образец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4CB9F71-22BA-479F-BE85-777DBA0A4D96}"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14EF8F0-ED62-4A3F-8B00-6D99F92BAB0E}"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7878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4CB9F71-22BA-479F-BE85-777DBA0A4D96}"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1599943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ru-RU" smtClean="0"/>
              <a:t>Образец текста</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4CB9F71-22BA-479F-BE85-777DBA0A4D96}" type="datetimeFigureOut">
              <a:rPr lang="uk-UA" smtClean="0"/>
              <a:t>22.04.2021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1534771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4CB9F71-22BA-479F-BE85-777DBA0A4D96}" type="datetimeFigureOut">
              <a:rPr lang="uk-UA" smtClean="0"/>
              <a:t>22.04.2021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2016571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B9F71-22BA-479F-BE85-777DBA0A4D96}" type="datetimeFigureOut">
              <a:rPr lang="uk-UA" smtClean="0"/>
              <a:t>22.04.2021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3680804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CB9F71-22BA-479F-BE85-777DBA0A4D96}"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429041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CB9F71-22BA-479F-BE85-777DBA0A4D96}"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14EF8F0-ED62-4A3F-8B00-6D99F92BAB0E}" type="slidenum">
              <a:rPr lang="uk-UA" smtClean="0"/>
              <a:t>‹#›</a:t>
            </a:fld>
            <a:endParaRPr lang="uk-UA"/>
          </a:p>
        </p:txBody>
      </p:sp>
    </p:spTree>
    <p:extLst>
      <p:ext uri="{BB962C8B-B14F-4D97-AF65-F5344CB8AC3E}">
        <p14:creationId xmlns:p14="http://schemas.microsoft.com/office/powerpoint/2010/main" val="148296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4CB9F71-22BA-479F-BE85-777DBA0A4D96}" type="datetimeFigureOut">
              <a:rPr lang="uk-UA" smtClean="0"/>
              <a:t>22.04.2021</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14EF8F0-ED62-4A3F-8B00-6D99F92BAB0E}" type="slidenum">
              <a:rPr lang="uk-UA" smtClean="0"/>
              <a:t>‹#›</a:t>
            </a:fld>
            <a:endParaRPr lang="uk-UA"/>
          </a:p>
        </p:txBody>
      </p:sp>
    </p:spTree>
    <p:extLst>
      <p:ext uri="{BB962C8B-B14F-4D97-AF65-F5344CB8AC3E}">
        <p14:creationId xmlns:p14="http://schemas.microsoft.com/office/powerpoint/2010/main" val="3735176447"/>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s://vseosvita.ua/test/start/fsg562"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Узагальнення з теми: </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«Україна на початку </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XX</a:t>
            </a: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ст. перед викликами модернізації»</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Подзаголовок 3"/>
          <p:cNvSpPr>
            <a:spLocks noGrp="1"/>
          </p:cNvSpPr>
          <p:nvPr>
            <p:ph type="subTitle" idx="1"/>
          </p:nvPr>
        </p:nvSpPr>
        <p:spPr>
          <a:xfrm>
            <a:off x="8470392" y="5330952"/>
            <a:ext cx="3572256" cy="1133856"/>
          </a:xfrm>
        </p:spPr>
        <p:style>
          <a:lnRef idx="1">
            <a:schemeClr val="accent1"/>
          </a:lnRef>
          <a:fillRef idx="2">
            <a:schemeClr val="accent1"/>
          </a:fillRef>
          <a:effectRef idx="1">
            <a:schemeClr val="accent1"/>
          </a:effectRef>
          <a:fontRef idx="minor">
            <a:schemeClr val="dk1"/>
          </a:fontRef>
        </p:style>
        <p:txBody>
          <a:bodyPr/>
          <a:lstStyle/>
          <a:p>
            <a:r>
              <a:rPr lang="uk-UA"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Параграфи: </a:t>
            </a:r>
          </a:p>
          <a:p>
            <a:r>
              <a:rPr lang="uk-UA"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27-31, 33-34 пункт 1-2</a:t>
            </a:r>
            <a:endParaRPr lang="uk-UA"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3828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3504" y="301752"/>
            <a:ext cx="9208008" cy="6190488"/>
          </a:xfrm>
        </p:spPr>
        <p:txBody>
          <a:bodyPr>
            <a:noAutofit/>
          </a:bodyPr>
          <a:lstStyle/>
          <a:p>
            <a:r>
              <a:rPr lang="uk-UA" sz="2000" b="1" dirty="0" smtClean="0">
                <a:solidFill>
                  <a:srgbClr val="00B050"/>
                </a:solidFill>
                <a:latin typeface="Times New Roman" panose="02020603050405020304" pitchFamily="18" charset="0"/>
                <a:cs typeface="Times New Roman" panose="02020603050405020304" pitchFamily="18" charset="0"/>
              </a:rPr>
              <a:t>Питання </a:t>
            </a:r>
            <a:r>
              <a:rPr lang="uk-UA" sz="2000" b="1" dirty="0">
                <a:solidFill>
                  <a:srgbClr val="00B050"/>
                </a:solidFill>
                <a:latin typeface="Times New Roman" panose="02020603050405020304" pitchFamily="18" charset="0"/>
                <a:cs typeface="Times New Roman" panose="02020603050405020304" pitchFamily="18" charset="0"/>
              </a:rPr>
              <a:t>№1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Укажіть </a:t>
            </a:r>
            <a:r>
              <a:rPr lang="uk-UA" sz="2000" dirty="0">
                <a:latin typeface="Times New Roman" panose="02020603050405020304" pitchFamily="18" charset="0"/>
                <a:cs typeface="Times New Roman" panose="02020603050405020304" pitchFamily="18" charset="0"/>
              </a:rPr>
              <a:t>завдання, що мали бути вирішені в ході земельної реформи П. Столипіна?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1</a:t>
            </a:r>
            <a:r>
              <a:rPr lang="uk-UA" sz="2000" dirty="0">
                <a:latin typeface="Times New Roman" panose="02020603050405020304" pitchFamily="18" charset="0"/>
                <a:cs typeface="Times New Roman" panose="02020603050405020304" pitchFamily="18" charset="0"/>
              </a:rPr>
              <a:t>. Підняти ефективність сільського господарства</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2. Розширити ринки збуту сільськогосподарської продукції.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3</a:t>
            </a:r>
            <a:r>
              <a:rPr lang="uk-UA" sz="2000" dirty="0">
                <a:latin typeface="Times New Roman" panose="02020603050405020304" pitchFamily="18" charset="0"/>
                <a:cs typeface="Times New Roman" panose="02020603050405020304" pitchFamily="18" charset="0"/>
              </a:rPr>
              <a:t>. Скасувати панщину та кріпосницьку залежність селян</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4</a:t>
            </a:r>
            <a:r>
              <a:rPr lang="uk-UA" sz="2000" dirty="0">
                <a:latin typeface="Times New Roman" panose="02020603050405020304" pitchFamily="18" charset="0"/>
                <a:cs typeface="Times New Roman" panose="02020603050405020304" pitchFamily="18" charset="0"/>
              </a:rPr>
              <a:t>. Ліквідувати сільську общину і передати селянам у приватну власність земель, якими вони </a:t>
            </a:r>
            <a:r>
              <a:rPr lang="uk-UA" sz="2000" dirty="0" smtClean="0">
                <a:latin typeface="Times New Roman" panose="02020603050405020304" pitchFamily="18" charset="0"/>
                <a:cs typeface="Times New Roman" panose="02020603050405020304" pitchFamily="18" charset="0"/>
              </a:rPr>
              <a:t>користувалися</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5. Подолати кризу сільськогосподарського перевиробництва</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6. Вирішити проблему аграрного перенаселення.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2, 4, 5 </a:t>
            </a:r>
            <a:r>
              <a:rPr lang="uk-UA" sz="2000" i="1" dirty="0" smtClean="0">
                <a:latin typeface="Times New Roman" panose="02020603050405020304" pitchFamily="18" charset="0"/>
                <a:cs typeface="Times New Roman" panose="02020603050405020304" pitchFamily="18" charset="0"/>
              </a:rPr>
              <a:t>       Б</a:t>
            </a:r>
            <a:r>
              <a:rPr lang="uk-UA" sz="2000" i="1" dirty="0">
                <a:latin typeface="Times New Roman" panose="02020603050405020304" pitchFamily="18" charset="0"/>
                <a:cs typeface="Times New Roman" panose="02020603050405020304" pitchFamily="18" charset="0"/>
              </a:rPr>
              <a:t>) 3, 5, 6 </a:t>
            </a:r>
            <a:r>
              <a:rPr lang="uk-UA" sz="2000" i="1" dirty="0" smtClean="0">
                <a:latin typeface="Times New Roman" panose="02020603050405020304" pitchFamily="18" charset="0"/>
                <a:cs typeface="Times New Roman" panose="02020603050405020304" pitchFamily="18" charset="0"/>
              </a:rPr>
              <a:t>     В</a:t>
            </a:r>
            <a:r>
              <a:rPr lang="uk-UA" sz="2000" i="1" dirty="0">
                <a:latin typeface="Times New Roman" panose="02020603050405020304" pitchFamily="18" charset="0"/>
                <a:cs typeface="Times New Roman" panose="02020603050405020304" pitchFamily="18" charset="0"/>
              </a:rPr>
              <a:t>) 1, 4, </a:t>
            </a:r>
            <a:r>
              <a:rPr lang="uk-UA" sz="2000" i="1" dirty="0" smtClean="0">
                <a:latin typeface="Times New Roman" panose="02020603050405020304" pitchFamily="18" charset="0"/>
                <a:cs typeface="Times New Roman" panose="02020603050405020304" pitchFamily="18" charset="0"/>
              </a:rPr>
              <a:t>6       </a:t>
            </a:r>
            <a:r>
              <a:rPr lang="uk-UA" sz="2000" i="1" dirty="0">
                <a:latin typeface="Times New Roman" panose="02020603050405020304" pitchFamily="18" charset="0"/>
                <a:cs typeface="Times New Roman" panose="02020603050405020304" pitchFamily="18" charset="0"/>
              </a:rPr>
              <a:t>Г) 1, 3, 4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B050"/>
                </a:solidFill>
                <a:latin typeface="Times New Roman" panose="02020603050405020304" pitchFamily="18" charset="0"/>
                <a:cs typeface="Times New Roman" panose="02020603050405020304" pitchFamily="18" charset="0"/>
              </a:rPr>
              <a:t>Питання </a:t>
            </a:r>
            <a:r>
              <a:rPr lang="uk-UA" sz="2000" b="1" dirty="0">
                <a:solidFill>
                  <a:srgbClr val="00B050"/>
                </a:solidFill>
                <a:latin typeface="Times New Roman" panose="02020603050405020304" pitchFamily="18" charset="0"/>
                <a:cs typeface="Times New Roman" panose="02020603050405020304" pitchFamily="18" charset="0"/>
              </a:rPr>
              <a:t>№2 </a:t>
            </a:r>
            <a:r>
              <a:rPr lang="uk-UA" sz="2000" b="1" dirty="0" smtClean="0">
                <a:solidFill>
                  <a:srgbClr val="00B050"/>
                </a:solidFill>
                <a:latin typeface="Times New Roman" panose="02020603050405020304" pitchFamily="18" charset="0"/>
                <a:cs typeface="Times New Roman" panose="02020603050405020304" pitchFamily="18" charset="0"/>
              </a:rPr>
              <a:t/>
            </a:r>
            <a:br>
              <a:rPr lang="uk-UA" sz="2000" b="1" dirty="0" smtClean="0">
                <a:solidFill>
                  <a:srgbClr val="00B050"/>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Унаслідок </a:t>
            </a:r>
            <a:r>
              <a:rPr lang="uk-UA" sz="2000" dirty="0">
                <a:latin typeface="Times New Roman" panose="02020603050405020304" pitchFamily="18" charset="0"/>
                <a:cs typeface="Times New Roman" panose="02020603050405020304" pitchFamily="18" charset="0"/>
              </a:rPr>
              <a:t>проведення земельної реформи П. Столипіна в Україні :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a:t>
            </a:r>
            <a:r>
              <a:rPr lang="uk-UA" sz="2000" i="1" dirty="0" err="1">
                <a:latin typeface="Times New Roman" panose="02020603050405020304" pitchFamily="18" charset="0"/>
                <a:cs typeface="Times New Roman" panose="02020603050405020304" pitchFamily="18" charset="0"/>
              </a:rPr>
              <a:t>зупинено</a:t>
            </a:r>
            <a:r>
              <a:rPr lang="uk-UA" sz="2000" i="1" dirty="0">
                <a:latin typeface="Times New Roman" panose="02020603050405020304" pitchFamily="18" charset="0"/>
                <a:cs typeface="Times New Roman" panose="02020603050405020304" pitchFamily="18" charset="0"/>
              </a:rPr>
              <a:t> процес майнового розшарування селянства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Б</a:t>
            </a:r>
            <a:r>
              <a:rPr lang="uk-UA" sz="2000" i="1" dirty="0">
                <a:latin typeface="Times New Roman" panose="02020603050405020304" pitchFamily="18" charset="0"/>
                <a:cs typeface="Times New Roman" panose="02020603050405020304" pitchFamily="18" charset="0"/>
              </a:rPr>
              <a:t>) </a:t>
            </a:r>
            <a:r>
              <a:rPr lang="uk-UA" sz="2000" i="1" dirty="0" err="1">
                <a:latin typeface="Times New Roman" panose="02020603050405020304" pitchFamily="18" charset="0"/>
                <a:cs typeface="Times New Roman" panose="02020603050405020304" pitchFamily="18" charset="0"/>
              </a:rPr>
              <a:t>утверджено</a:t>
            </a:r>
            <a:r>
              <a:rPr lang="uk-UA" sz="2000" i="1" dirty="0">
                <a:latin typeface="Times New Roman" panose="02020603050405020304" pitchFamily="18" charset="0"/>
                <a:cs typeface="Times New Roman" panose="02020603050405020304" pitchFamily="18" charset="0"/>
              </a:rPr>
              <a:t> приватне селянське землеволодіння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a:t>
            </a:r>
            <a:r>
              <a:rPr lang="uk-UA" sz="2000" i="1" dirty="0">
                <a:latin typeface="Times New Roman" panose="02020603050405020304" pitchFamily="18" charset="0"/>
                <a:cs typeface="Times New Roman" panose="02020603050405020304" pitchFamily="18" charset="0"/>
              </a:rPr>
              <a:t>) подолано селянське малоземелля та безземелля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Г</a:t>
            </a:r>
            <a:r>
              <a:rPr lang="uk-UA" sz="2000" i="1" dirty="0">
                <a:latin typeface="Times New Roman" panose="02020603050405020304" pitchFamily="18" charset="0"/>
                <a:cs typeface="Times New Roman" panose="02020603050405020304" pitchFamily="18" charset="0"/>
              </a:rPr>
              <a:t>) остаточно зруйновано селянську общину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B050"/>
                </a:solidFill>
                <a:latin typeface="Times New Roman" panose="02020603050405020304" pitchFamily="18" charset="0"/>
                <a:cs typeface="Times New Roman" panose="02020603050405020304" pitchFamily="18" charset="0"/>
              </a:rPr>
              <a:t>Питання </a:t>
            </a:r>
            <a:r>
              <a:rPr lang="uk-UA" sz="2000" b="1" dirty="0">
                <a:solidFill>
                  <a:srgbClr val="00B050"/>
                </a:solidFill>
                <a:latin typeface="Times New Roman" panose="02020603050405020304" pitchFamily="18" charset="0"/>
                <a:cs typeface="Times New Roman" panose="02020603050405020304" pitchFamily="18" charset="0"/>
              </a:rPr>
              <a:t>№3 </a:t>
            </a:r>
            <a:r>
              <a:rPr lang="uk-UA" sz="2000" dirty="0">
                <a:latin typeface="Times New Roman" panose="02020603050405020304" pitchFamily="18" charset="0"/>
                <a:cs typeface="Times New Roman" panose="02020603050405020304" pitchFamily="18" charset="0"/>
              </a:rPr>
              <a:t>Під час проведення Столипінської аграрної реформи</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розвивалося общинне (громадське) </a:t>
            </a:r>
            <a:r>
              <a:rPr lang="uk-UA" sz="2000" i="1" dirty="0" smtClean="0">
                <a:latin typeface="Times New Roman" panose="02020603050405020304" pitchFamily="18" charset="0"/>
                <a:cs typeface="Times New Roman" panose="02020603050405020304" pitchFamily="18" charset="0"/>
              </a:rPr>
              <a:t>землеволодіння</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Б) вводилося зрівняльне землекористування «за трудовими нормами»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a:t>
            </a:r>
            <a:r>
              <a:rPr lang="uk-UA" sz="2000" i="1" dirty="0">
                <a:latin typeface="Times New Roman" panose="02020603050405020304" pitchFamily="18" charset="0"/>
                <a:cs typeface="Times New Roman" panose="02020603050405020304" pitchFamily="18" charset="0"/>
              </a:rPr>
              <a:t>) примусово відчужувалися поміщицькі </a:t>
            </a:r>
            <a:r>
              <a:rPr lang="uk-UA" sz="2000" i="1" dirty="0" smtClean="0">
                <a:latin typeface="Times New Roman" panose="02020603050405020304" pitchFamily="18" charset="0"/>
                <a:cs typeface="Times New Roman" panose="02020603050405020304" pitchFamily="18" charset="0"/>
              </a:rPr>
              <a:t>землі</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Г) заохочувалося створення хуторів і </a:t>
            </a:r>
            <a:r>
              <a:rPr lang="uk-UA" sz="2000" i="1" dirty="0" smtClean="0">
                <a:latin typeface="Times New Roman" panose="02020603050405020304" pitchFamily="18" charset="0"/>
                <a:cs typeface="Times New Roman" panose="02020603050405020304" pitchFamily="18" charset="0"/>
              </a:rPr>
              <a:t>відрубів</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7432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312" y="0"/>
            <a:ext cx="10424160" cy="6766560"/>
          </a:xfrm>
        </p:spPr>
        <p:txBody>
          <a:bodyPr>
            <a:noAutofit/>
          </a:bodyPr>
          <a:lstStyle/>
          <a:p>
            <a:r>
              <a:rPr lang="uk-UA" sz="1700" b="1" dirty="0" smtClean="0">
                <a:solidFill>
                  <a:srgbClr val="00B050"/>
                </a:solidFill>
                <a:latin typeface="Times New Roman" panose="02020603050405020304" pitchFamily="18" charset="0"/>
                <a:cs typeface="Times New Roman" panose="02020603050405020304" pitchFamily="18" charset="0"/>
              </a:rPr>
              <a:t/>
            </a:r>
            <a:br>
              <a:rPr lang="uk-UA" sz="1700" b="1" dirty="0" smtClean="0">
                <a:solidFill>
                  <a:srgbClr val="00B050"/>
                </a:solidFill>
                <a:latin typeface="Times New Roman" panose="02020603050405020304" pitchFamily="18" charset="0"/>
                <a:cs typeface="Times New Roman" panose="02020603050405020304" pitchFamily="18" charset="0"/>
              </a:rPr>
            </a:br>
            <a:r>
              <a:rPr lang="uk-UA" sz="1700" b="1" dirty="0">
                <a:solidFill>
                  <a:srgbClr val="00B050"/>
                </a:solidFill>
                <a:latin typeface="Times New Roman" panose="02020603050405020304" pitchFamily="18" charset="0"/>
                <a:cs typeface="Times New Roman" panose="02020603050405020304" pitchFamily="18" charset="0"/>
              </a:rPr>
              <a:t/>
            </a:r>
            <a:br>
              <a:rPr lang="uk-UA" sz="1700" b="1" dirty="0">
                <a:solidFill>
                  <a:srgbClr val="00B050"/>
                </a:solidFill>
                <a:latin typeface="Times New Roman" panose="02020603050405020304" pitchFamily="18" charset="0"/>
                <a:cs typeface="Times New Roman" panose="02020603050405020304" pitchFamily="18" charset="0"/>
              </a:rPr>
            </a:br>
            <a:r>
              <a:rPr lang="uk-UA" sz="1700" b="1" dirty="0" smtClean="0">
                <a:solidFill>
                  <a:srgbClr val="00B050"/>
                </a:solidFill>
                <a:latin typeface="Times New Roman" panose="02020603050405020304" pitchFamily="18" charset="0"/>
                <a:cs typeface="Times New Roman" panose="02020603050405020304" pitchFamily="18" charset="0"/>
              </a:rPr>
              <a:t>Питання </a:t>
            </a:r>
            <a:r>
              <a:rPr lang="uk-UA" sz="1700" b="1" dirty="0">
                <a:solidFill>
                  <a:srgbClr val="00B050"/>
                </a:solidFill>
                <a:latin typeface="Times New Roman" panose="02020603050405020304" pitchFamily="18" charset="0"/>
                <a:cs typeface="Times New Roman" panose="02020603050405020304" pitchFamily="18" charset="0"/>
              </a:rPr>
              <a:t>№</a:t>
            </a:r>
            <a:r>
              <a:rPr lang="uk-UA" sz="1700" b="1" dirty="0" smtClean="0">
                <a:solidFill>
                  <a:srgbClr val="00B050"/>
                </a:solidFill>
                <a:latin typeface="Times New Roman" panose="02020603050405020304" pitchFamily="18" charset="0"/>
                <a:cs typeface="Times New Roman" panose="02020603050405020304" pitchFamily="18" charset="0"/>
              </a:rPr>
              <a:t>4</a:t>
            </a:r>
            <a:br>
              <a:rPr lang="uk-UA" sz="1700" b="1" dirty="0" smtClean="0">
                <a:solidFill>
                  <a:srgbClr val="00B050"/>
                </a:solidFill>
                <a:latin typeface="Times New Roman" panose="02020603050405020304" pitchFamily="18" charset="0"/>
                <a:cs typeface="Times New Roman" panose="02020603050405020304" pitchFamily="18" charset="0"/>
              </a:rPr>
            </a:br>
            <a:r>
              <a:rPr lang="uk-UA" sz="1700" b="1" dirty="0" smtClean="0">
                <a:solidFill>
                  <a:srgbClr val="00B050"/>
                </a:solidFill>
                <a:latin typeface="Times New Roman" panose="02020603050405020304" pitchFamily="18" charset="0"/>
                <a:cs typeface="Times New Roman" panose="02020603050405020304" pitchFamily="18" charset="0"/>
              </a:rPr>
              <a:t> </a:t>
            </a:r>
            <a:r>
              <a:rPr lang="uk-UA" sz="1700" dirty="0" smtClean="0">
                <a:latin typeface="Times New Roman" panose="02020603050405020304" pitchFamily="18" charset="0"/>
                <a:cs typeface="Times New Roman" panose="02020603050405020304" pitchFamily="18" charset="0"/>
              </a:rPr>
              <a:t>Вкажіть </a:t>
            </a:r>
            <a:r>
              <a:rPr lang="uk-UA" sz="1700" dirty="0">
                <a:latin typeface="Times New Roman" panose="02020603050405020304" pitchFamily="18" charset="0"/>
                <a:cs typeface="Times New Roman" panose="02020603050405020304" pitchFamily="18" charset="0"/>
              </a:rPr>
              <a:t>діяча, якого зображено на фото</a:t>
            </a:r>
            <a:r>
              <a:rPr lang="uk-UA" sz="1700" dirty="0" smtClean="0">
                <a:latin typeface="Times New Roman" panose="02020603050405020304" pitchFamily="18" charset="0"/>
                <a:cs typeface="Times New Roman" panose="02020603050405020304" pitchFamily="18" charset="0"/>
              </a:rPr>
              <a:t>?</a:t>
            </a:r>
            <a:br>
              <a:rPr lang="uk-UA" sz="1700" dirty="0" smtClean="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
            </a:r>
            <a:br>
              <a:rPr lang="uk-UA" sz="1700" dirty="0">
                <a:latin typeface="Times New Roman" panose="02020603050405020304" pitchFamily="18" charset="0"/>
                <a:cs typeface="Times New Roman" panose="02020603050405020304" pitchFamily="18" charset="0"/>
              </a:rPr>
            </a:b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
            </a:r>
            <a:br>
              <a:rPr lang="uk-UA" sz="1700" dirty="0">
                <a:latin typeface="Times New Roman" panose="02020603050405020304" pitchFamily="18" charset="0"/>
                <a:cs typeface="Times New Roman" panose="02020603050405020304" pitchFamily="18" charset="0"/>
              </a:rPr>
            </a:b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
            </a:r>
            <a:br>
              <a:rPr lang="uk-UA" sz="1700" dirty="0">
                <a:latin typeface="Times New Roman" panose="02020603050405020304" pitchFamily="18" charset="0"/>
                <a:cs typeface="Times New Roman" panose="02020603050405020304" pitchFamily="18" charset="0"/>
              </a:rPr>
            </a:br>
            <a:r>
              <a:rPr lang="uk-UA" sz="1700" i="1" dirty="0" smtClean="0">
                <a:latin typeface="Times New Roman" panose="02020603050405020304" pitchFamily="18" charset="0"/>
                <a:cs typeface="Times New Roman" panose="02020603050405020304" pitchFamily="18" charset="0"/>
              </a:rPr>
              <a:t/>
            </a:r>
            <a:br>
              <a:rPr lang="uk-UA" sz="1700" i="1" dirty="0" smtClean="0">
                <a:latin typeface="Times New Roman" panose="02020603050405020304" pitchFamily="18" charset="0"/>
                <a:cs typeface="Times New Roman" panose="02020603050405020304" pitchFamily="18" charset="0"/>
              </a:rPr>
            </a:br>
            <a:r>
              <a:rPr lang="uk-UA" sz="1700" i="1" dirty="0" smtClean="0">
                <a:latin typeface="Times New Roman" panose="02020603050405020304" pitchFamily="18" charset="0"/>
                <a:cs typeface="Times New Roman" panose="02020603050405020304" pitchFamily="18" charset="0"/>
              </a:rPr>
              <a:t>А</a:t>
            </a:r>
            <a:r>
              <a:rPr lang="uk-UA" sz="1700" i="1" dirty="0">
                <a:latin typeface="Times New Roman" panose="02020603050405020304" pitchFamily="18" charset="0"/>
                <a:cs typeface="Times New Roman" panose="02020603050405020304" pitchFamily="18" charset="0"/>
              </a:rPr>
              <a:t>) І. </a:t>
            </a:r>
            <a:r>
              <a:rPr lang="uk-UA" sz="1700" i="1" dirty="0" err="1">
                <a:latin typeface="Times New Roman" panose="02020603050405020304" pitchFamily="18" charset="0"/>
                <a:cs typeface="Times New Roman" panose="02020603050405020304" pitchFamily="18" charset="0"/>
              </a:rPr>
              <a:t>Шраг</a:t>
            </a:r>
            <a:r>
              <a:rPr lang="uk-UA" sz="1700" i="1" dirty="0">
                <a:latin typeface="Times New Roman" panose="02020603050405020304" pitchFamily="18" charset="0"/>
                <a:cs typeface="Times New Roman" panose="02020603050405020304" pitchFamily="18" charset="0"/>
              </a:rPr>
              <a:t> Б) </a:t>
            </a:r>
            <a:r>
              <a:rPr lang="uk-UA" sz="1700" i="1" dirty="0" err="1">
                <a:latin typeface="Times New Roman" panose="02020603050405020304" pitchFamily="18" charset="0"/>
                <a:cs typeface="Times New Roman" panose="02020603050405020304" pitchFamily="18" charset="0"/>
              </a:rPr>
              <a:t>Є.Чикаленко</a:t>
            </a:r>
            <a:r>
              <a:rPr lang="uk-UA" sz="1700" i="1" dirty="0">
                <a:latin typeface="Times New Roman" panose="02020603050405020304" pitchFamily="18" charset="0"/>
                <a:cs typeface="Times New Roman" panose="02020603050405020304" pitchFamily="18" charset="0"/>
              </a:rPr>
              <a:t> В) </a:t>
            </a:r>
            <a:r>
              <a:rPr lang="uk-UA" sz="1700" i="1" dirty="0" err="1">
                <a:latin typeface="Times New Roman" panose="02020603050405020304" pitchFamily="18" charset="0"/>
                <a:cs typeface="Times New Roman" panose="02020603050405020304" pitchFamily="18" charset="0"/>
              </a:rPr>
              <a:t>П.Столипін</a:t>
            </a:r>
            <a:r>
              <a:rPr lang="uk-UA" sz="1700" i="1" dirty="0">
                <a:latin typeface="Times New Roman" panose="02020603050405020304" pitchFamily="18" charset="0"/>
                <a:cs typeface="Times New Roman" panose="02020603050405020304" pitchFamily="18" charset="0"/>
              </a:rPr>
              <a:t> Г) </a:t>
            </a:r>
            <a:r>
              <a:rPr lang="uk-UA" sz="1700" i="1" dirty="0" err="1" smtClean="0">
                <a:latin typeface="Times New Roman" panose="02020603050405020304" pitchFamily="18" charset="0"/>
                <a:cs typeface="Times New Roman" panose="02020603050405020304" pitchFamily="18" charset="0"/>
              </a:rPr>
              <a:t>М.Грушевський</a:t>
            </a: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b="1" dirty="0" smtClean="0">
                <a:solidFill>
                  <a:srgbClr val="00B050"/>
                </a:solidFill>
                <a:latin typeface="Times New Roman" panose="02020603050405020304" pitchFamily="18" charset="0"/>
                <a:cs typeface="Times New Roman" panose="02020603050405020304" pitchFamily="18" charset="0"/>
              </a:rPr>
              <a:t> </a:t>
            </a:r>
            <a:r>
              <a:rPr lang="uk-UA" sz="1700" b="1" dirty="0">
                <a:solidFill>
                  <a:srgbClr val="00B050"/>
                </a:solidFill>
                <a:latin typeface="Times New Roman" panose="02020603050405020304" pitchFamily="18" charset="0"/>
                <a:cs typeface="Times New Roman" panose="02020603050405020304" pitchFamily="18" charset="0"/>
              </a:rPr>
              <a:t>Питання №</a:t>
            </a:r>
            <a:r>
              <a:rPr lang="uk-UA" sz="1700" b="1" dirty="0" smtClean="0">
                <a:solidFill>
                  <a:srgbClr val="00B050"/>
                </a:solidFill>
                <a:latin typeface="Times New Roman" panose="02020603050405020304" pitchFamily="18" charset="0"/>
                <a:cs typeface="Times New Roman" panose="02020603050405020304" pitchFamily="18" charset="0"/>
              </a:rPr>
              <a:t>5</a:t>
            </a:r>
            <a:br>
              <a:rPr lang="uk-UA" sz="1700" b="1" dirty="0" smtClean="0">
                <a:solidFill>
                  <a:srgbClr val="00B050"/>
                </a:solidFill>
                <a:latin typeface="Times New Roman" panose="02020603050405020304" pitchFamily="18" charset="0"/>
                <a:cs typeface="Times New Roman" panose="02020603050405020304" pitchFamily="18" charset="0"/>
              </a:rPr>
            </a:br>
            <a:r>
              <a:rPr lang="uk-UA" sz="1700" b="1" dirty="0" smtClean="0">
                <a:solidFill>
                  <a:srgbClr val="00B050"/>
                </a:solidFill>
                <a:latin typeface="Times New Roman" panose="02020603050405020304" pitchFamily="18" charset="0"/>
                <a:cs typeface="Times New Roman" panose="02020603050405020304" pitchFamily="18" charset="0"/>
              </a:rPr>
              <a:t> </a:t>
            </a:r>
            <a:r>
              <a:rPr lang="uk-UA" sz="1700" dirty="0">
                <a:latin typeface="Times New Roman" panose="02020603050405020304" pitchFamily="18" charset="0"/>
                <a:cs typeface="Times New Roman" panose="02020603050405020304" pitchFamily="18" charset="0"/>
              </a:rPr>
              <a:t>Відповідно</a:t>
            </a:r>
            <a:r>
              <a:rPr lang="uk-UA" sz="1700" b="1" dirty="0">
                <a:solidFill>
                  <a:srgbClr val="00B050"/>
                </a:solidFill>
                <a:latin typeface="Times New Roman" panose="02020603050405020304" pitchFamily="18" charset="0"/>
                <a:cs typeface="Times New Roman" panose="02020603050405020304" pitchFamily="18" charset="0"/>
              </a:rPr>
              <a:t> </a:t>
            </a:r>
            <a:r>
              <a:rPr lang="uk-UA" sz="1700" dirty="0">
                <a:latin typeface="Times New Roman" panose="02020603050405020304" pitchFamily="18" charset="0"/>
                <a:cs typeface="Times New Roman" panose="02020603050405020304" pitchFamily="18" charset="0"/>
              </a:rPr>
              <a:t>до аграрної реформи </a:t>
            </a:r>
            <a:r>
              <a:rPr lang="uk-UA" sz="1700" dirty="0" err="1">
                <a:latin typeface="Times New Roman" panose="02020603050405020304" pitchFamily="18" charset="0"/>
                <a:cs typeface="Times New Roman" panose="02020603050405020304" pitchFamily="18" charset="0"/>
              </a:rPr>
              <a:t>П.Столипіна</a:t>
            </a:r>
            <a:r>
              <a:rPr lang="uk-UA" sz="1700" dirty="0">
                <a:latin typeface="Times New Roman" panose="02020603050405020304" pitchFamily="18" charset="0"/>
                <a:cs typeface="Times New Roman" panose="02020603050405020304" pitchFamily="18" charset="0"/>
              </a:rPr>
              <a:t>, цільна ділянка землі, яка переходила з общинної у приватну власність селянина, називалася... </a:t>
            </a: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i="1" dirty="0" smtClean="0">
                <a:latin typeface="Times New Roman" panose="02020603050405020304" pitchFamily="18" charset="0"/>
                <a:cs typeface="Times New Roman" panose="02020603050405020304" pitchFamily="18" charset="0"/>
              </a:rPr>
              <a:t>А</a:t>
            </a:r>
            <a:r>
              <a:rPr lang="uk-UA" sz="1700" i="1" dirty="0">
                <a:latin typeface="Times New Roman" panose="02020603050405020304" pitchFamily="18" charset="0"/>
                <a:cs typeface="Times New Roman" panose="02020603050405020304" pitchFamily="18" charset="0"/>
              </a:rPr>
              <a:t>) відруб Б) хутір В) поселення Г) громадське землеволодіння </a:t>
            </a: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b="1" dirty="0" smtClean="0">
                <a:solidFill>
                  <a:srgbClr val="00B050"/>
                </a:solidFill>
                <a:latin typeface="Times New Roman" panose="02020603050405020304" pitchFamily="18" charset="0"/>
                <a:cs typeface="Times New Roman" panose="02020603050405020304" pitchFamily="18" charset="0"/>
              </a:rPr>
              <a:t>Питання </a:t>
            </a:r>
            <a:r>
              <a:rPr lang="uk-UA" sz="1700" b="1" dirty="0">
                <a:solidFill>
                  <a:srgbClr val="00B050"/>
                </a:solidFill>
                <a:latin typeface="Times New Roman" panose="02020603050405020304" pitchFamily="18" charset="0"/>
                <a:cs typeface="Times New Roman" panose="02020603050405020304" pitchFamily="18" charset="0"/>
              </a:rPr>
              <a:t>№6 </a:t>
            </a:r>
            <a:r>
              <a:rPr lang="uk-UA" sz="1700" b="1" dirty="0" smtClean="0">
                <a:solidFill>
                  <a:srgbClr val="00B050"/>
                </a:solidFill>
                <a:latin typeface="Times New Roman" panose="02020603050405020304" pitchFamily="18" charset="0"/>
                <a:cs typeface="Times New Roman" panose="02020603050405020304" pitchFamily="18" charset="0"/>
              </a:rPr>
              <a:t/>
            </a:r>
            <a:br>
              <a:rPr lang="uk-UA" sz="1700" b="1" dirty="0" smtClean="0">
                <a:solidFill>
                  <a:srgbClr val="00B050"/>
                </a:solidFill>
                <a:latin typeface="Times New Roman" panose="02020603050405020304" pitchFamily="18" charset="0"/>
                <a:cs typeface="Times New Roman" panose="02020603050405020304" pitchFamily="18" charset="0"/>
              </a:rPr>
            </a:br>
            <a:r>
              <a:rPr lang="uk-UA" sz="1700" dirty="0" smtClean="0">
                <a:latin typeface="Times New Roman" panose="02020603050405020304" pitchFamily="18" charset="0"/>
                <a:cs typeface="Times New Roman" panose="02020603050405020304" pitchFamily="18" charset="0"/>
              </a:rPr>
              <a:t>Відповідно </a:t>
            </a:r>
            <a:r>
              <a:rPr lang="uk-UA" sz="1700" dirty="0">
                <a:latin typeface="Times New Roman" panose="02020603050405020304" pitchFamily="18" charset="0"/>
                <a:cs typeface="Times New Roman" panose="02020603050405020304" pitchFamily="18" charset="0"/>
              </a:rPr>
              <a:t>до реформи </a:t>
            </a:r>
            <a:r>
              <a:rPr lang="uk-UA" sz="1700" dirty="0" err="1">
                <a:latin typeface="Times New Roman" panose="02020603050405020304" pitchFamily="18" charset="0"/>
                <a:cs typeface="Times New Roman" panose="02020603050405020304" pitchFamily="18" charset="0"/>
              </a:rPr>
              <a:t>П.Столипіна</a:t>
            </a:r>
            <a:r>
              <a:rPr lang="uk-UA" sz="1700" dirty="0">
                <a:latin typeface="Times New Roman" panose="02020603050405020304" pitchFamily="18" charset="0"/>
                <a:cs typeface="Times New Roman" panose="02020603050405020304" pitchFamily="18" charset="0"/>
              </a:rPr>
              <a:t>, відокремлене сільське поселення з господарством і приналежною до нього землею - це... </a:t>
            </a:r>
            <a:r>
              <a:rPr lang="uk-UA" sz="1700" dirty="0" smtClean="0">
                <a:latin typeface="Times New Roman" panose="02020603050405020304" pitchFamily="18" charset="0"/>
                <a:cs typeface="Times New Roman" panose="02020603050405020304" pitchFamily="18" charset="0"/>
              </a:rPr>
              <a:t/>
            </a:r>
            <a:br>
              <a:rPr lang="uk-UA" sz="1700" dirty="0" smtClean="0">
                <a:latin typeface="Times New Roman" panose="02020603050405020304" pitchFamily="18" charset="0"/>
                <a:cs typeface="Times New Roman" panose="02020603050405020304" pitchFamily="18" charset="0"/>
              </a:rPr>
            </a:br>
            <a:r>
              <a:rPr lang="uk-UA" sz="1700" i="1" dirty="0" smtClean="0">
                <a:latin typeface="Times New Roman" panose="02020603050405020304" pitchFamily="18" charset="0"/>
                <a:cs typeface="Times New Roman" panose="02020603050405020304" pitchFamily="18" charset="0"/>
              </a:rPr>
              <a:t>А</a:t>
            </a:r>
            <a:r>
              <a:rPr lang="uk-UA" sz="1700" i="1" dirty="0">
                <a:latin typeface="Times New Roman" panose="02020603050405020304" pitchFamily="18" charset="0"/>
                <a:cs typeface="Times New Roman" panose="02020603050405020304" pitchFamily="18" charset="0"/>
              </a:rPr>
              <a:t>) хутір Б) відруб В) общинне </a:t>
            </a:r>
            <a:r>
              <a:rPr lang="uk-UA" sz="1700" i="1" dirty="0" smtClean="0">
                <a:latin typeface="Times New Roman" panose="02020603050405020304" pitchFamily="18" charset="0"/>
                <a:cs typeface="Times New Roman" panose="02020603050405020304" pitchFamily="18" charset="0"/>
              </a:rPr>
              <a:t>землеволодіння</a:t>
            </a:r>
            <a:br>
              <a:rPr lang="uk-UA" sz="1700" i="1" dirty="0" smtClean="0">
                <a:latin typeface="Times New Roman" panose="02020603050405020304" pitchFamily="18" charset="0"/>
                <a:cs typeface="Times New Roman" panose="02020603050405020304" pitchFamily="18" charset="0"/>
              </a:rPr>
            </a:br>
            <a:r>
              <a:rPr lang="uk-UA" sz="1700" b="1" dirty="0">
                <a:solidFill>
                  <a:srgbClr val="00B050"/>
                </a:solidFill>
                <a:latin typeface="Times New Roman" panose="02020603050405020304" pitchFamily="18" charset="0"/>
                <a:cs typeface="Times New Roman" panose="02020603050405020304" pitchFamily="18" charset="0"/>
              </a:rPr>
              <a:t>Питання №7 </a:t>
            </a:r>
            <a:r>
              <a:rPr lang="uk-UA" sz="1700" dirty="0">
                <a:solidFill>
                  <a:srgbClr val="00B050"/>
                </a:solidFill>
                <a:latin typeface="Times New Roman" panose="02020603050405020304" pitchFamily="18" charset="0"/>
                <a:cs typeface="Times New Roman" panose="02020603050405020304" pitchFamily="18" charset="0"/>
              </a:rPr>
              <a:t/>
            </a:r>
            <a:br>
              <a:rPr lang="uk-UA" sz="1700" dirty="0">
                <a:solidFill>
                  <a:srgbClr val="00B050"/>
                </a:solidFill>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ТУП (Товариство українських поступовців) - це: </a:t>
            </a:r>
            <a:br>
              <a:rPr lang="uk-UA" sz="1700" dirty="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А) міжпартійний національний координаційний блок, який виник у Харкові 1908 року для координації українського національного руху в Наддніпрянській Україні </a:t>
            </a:r>
            <a:br>
              <a:rPr lang="uk-UA" sz="1700" dirty="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Б) громадсько-політична організація</a:t>
            </a:r>
            <a:r>
              <a:rPr lang="uk-UA" sz="1700" dirty="0" smtClean="0">
                <a:latin typeface="Times New Roman" panose="02020603050405020304" pitchFamily="18" charset="0"/>
                <a:cs typeface="Times New Roman" panose="02020603050405020304" pitchFamily="18" charset="0"/>
              </a:rPr>
              <a:t>, яка </a:t>
            </a:r>
            <a:r>
              <a:rPr lang="uk-UA" sz="1700" dirty="0">
                <a:latin typeface="Times New Roman" panose="02020603050405020304" pitchFamily="18" charset="0"/>
                <a:cs typeface="Times New Roman" panose="02020603050405020304" pitchFamily="18" charset="0"/>
              </a:rPr>
              <a:t>виникла у Києві 1906року для </a:t>
            </a:r>
            <a:r>
              <a:rPr lang="uk-UA" sz="1700" dirty="0" err="1">
                <a:latin typeface="Times New Roman" panose="02020603050405020304" pitchFamily="18" charset="0"/>
                <a:cs typeface="Times New Roman" panose="02020603050405020304" pitchFamily="18" charset="0"/>
              </a:rPr>
              <a:t>координаціі</a:t>
            </a:r>
            <a:r>
              <a:rPr lang="uk-UA" sz="1700" dirty="0">
                <a:latin typeface="Times New Roman" panose="02020603050405020304" pitchFamily="18" charset="0"/>
                <a:cs typeface="Times New Roman" panose="02020603050405020304" pitchFamily="18" charset="0"/>
              </a:rPr>
              <a:t> проросійського руху на </a:t>
            </a:r>
            <a:r>
              <a:rPr lang="uk-UA" sz="1700" dirty="0" err="1">
                <a:latin typeface="Times New Roman" panose="02020603050405020304" pitchFamily="18" charset="0"/>
                <a:cs typeface="Times New Roman" panose="02020603050405020304" pitchFamily="18" charset="0"/>
              </a:rPr>
              <a:t>територіі</a:t>
            </a:r>
            <a:r>
              <a:rPr lang="uk-UA" sz="1700" dirty="0">
                <a:latin typeface="Times New Roman" panose="02020603050405020304" pitchFamily="18" charset="0"/>
                <a:cs typeface="Times New Roman" panose="02020603050405020304" pitchFamily="18" charset="0"/>
              </a:rPr>
              <a:t> України</a:t>
            </a:r>
            <a:br>
              <a:rPr lang="uk-UA" sz="1700" dirty="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 В) міжпартійний національний координаційний блок ,який виник у Києві 1908 року для </a:t>
            </a:r>
            <a:r>
              <a:rPr lang="uk-UA" sz="1700" dirty="0" err="1">
                <a:latin typeface="Times New Roman" panose="02020603050405020304" pitchFamily="18" charset="0"/>
                <a:cs typeface="Times New Roman" panose="02020603050405020304" pitchFamily="18" charset="0"/>
              </a:rPr>
              <a:t>координаціі</a:t>
            </a:r>
            <a:r>
              <a:rPr lang="uk-UA" sz="1700" dirty="0">
                <a:latin typeface="Times New Roman" panose="02020603050405020304" pitchFamily="18" charset="0"/>
                <a:cs typeface="Times New Roman" panose="02020603050405020304" pitchFamily="18" charset="0"/>
              </a:rPr>
              <a:t> українського національного руху в Наддніпрянській Україні </a:t>
            </a:r>
            <a:br>
              <a:rPr lang="uk-UA" sz="1700" dirty="0">
                <a:latin typeface="Times New Roman" panose="02020603050405020304" pitchFamily="18" charset="0"/>
                <a:cs typeface="Times New Roman" panose="02020603050405020304" pitchFamily="18" charset="0"/>
              </a:rPr>
            </a:br>
            <a:r>
              <a:rPr lang="uk-UA" sz="1700" dirty="0">
                <a:latin typeface="Times New Roman" panose="02020603050405020304" pitchFamily="18" charset="0"/>
                <a:cs typeface="Times New Roman" panose="02020603050405020304" pitchFamily="18" charset="0"/>
              </a:rPr>
              <a:t>Г) нелегальна громадсько-політична </a:t>
            </a:r>
            <a:r>
              <a:rPr lang="uk-UA" sz="1700" dirty="0" err="1">
                <a:latin typeface="Times New Roman" panose="02020603050405020304" pitchFamily="18" charset="0"/>
                <a:cs typeface="Times New Roman" panose="02020603050405020304" pitchFamily="18" charset="0"/>
              </a:rPr>
              <a:t>організація,яка</a:t>
            </a:r>
            <a:r>
              <a:rPr lang="uk-UA" sz="1700" dirty="0">
                <a:latin typeface="Times New Roman" panose="02020603050405020304" pitchFamily="18" charset="0"/>
                <a:cs typeface="Times New Roman" panose="02020603050405020304" pitchFamily="18" charset="0"/>
              </a:rPr>
              <a:t> виникла 1906 року у Львові для координації українського національного руху в Наддніпрянській Україні</a:t>
            </a:r>
          </a:p>
        </p:txBody>
      </p:sp>
      <p:pic>
        <p:nvPicPr>
          <p:cNvPr id="3" name="Рисунок 2"/>
          <p:cNvPicPr>
            <a:picLocks noChangeAspect="1"/>
          </p:cNvPicPr>
          <p:nvPr/>
        </p:nvPicPr>
        <p:blipFill>
          <a:blip r:embed="rId2"/>
          <a:stretch>
            <a:fillRect/>
          </a:stretch>
        </p:blipFill>
        <p:spPr>
          <a:xfrm>
            <a:off x="847591" y="850392"/>
            <a:ext cx="834905" cy="1130600"/>
          </a:xfrm>
          <a:prstGeom prst="rect">
            <a:avLst/>
          </a:prstGeom>
        </p:spPr>
      </p:pic>
    </p:spTree>
    <p:extLst>
      <p:ext uri="{BB962C8B-B14F-4D97-AF65-F5344CB8AC3E}">
        <p14:creationId xmlns:p14="http://schemas.microsoft.com/office/powerpoint/2010/main" val="1168322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92024"/>
            <a:ext cx="10561320" cy="6592824"/>
          </a:xfrm>
        </p:spPr>
        <p:txBody>
          <a:bodyPr>
            <a:noAutofit/>
          </a:bodyPr>
          <a:lstStyle/>
          <a:p>
            <a:r>
              <a:rPr lang="uk-UA" sz="2000" b="1" dirty="0" smtClean="0">
                <a:solidFill>
                  <a:srgbClr val="00B050"/>
                </a:solidFill>
                <a:latin typeface="Times New Roman" panose="02020603050405020304" pitchFamily="18" charset="0"/>
                <a:cs typeface="Times New Roman" panose="02020603050405020304" pitchFamily="18" charset="0"/>
              </a:rPr>
              <a:t>Питання </a:t>
            </a:r>
            <a:r>
              <a:rPr lang="uk-UA" sz="2000" b="1" dirty="0">
                <a:solidFill>
                  <a:srgbClr val="00B050"/>
                </a:solidFill>
                <a:latin typeface="Times New Roman" panose="02020603050405020304" pitchFamily="18" charset="0"/>
                <a:cs typeface="Times New Roman" panose="02020603050405020304" pitchFamily="18" charset="0"/>
              </a:rPr>
              <a:t>№</a:t>
            </a:r>
            <a:r>
              <a:rPr lang="uk-UA" sz="2000" b="1" dirty="0" smtClean="0">
                <a:solidFill>
                  <a:srgbClr val="00B050"/>
                </a:solidFill>
                <a:latin typeface="Times New Roman" panose="02020603050405020304" pitchFamily="18" charset="0"/>
                <a:cs typeface="Times New Roman" panose="02020603050405020304" pitchFamily="18" charset="0"/>
              </a:rPr>
              <a:t>8</a:t>
            </a:r>
            <a:r>
              <a:rPr lang="uk-UA" sz="2000" dirty="0" smtClean="0">
                <a:solidFill>
                  <a:srgbClr val="00B050"/>
                </a:solidFill>
                <a:latin typeface="Times New Roman" panose="02020603050405020304" pitchFamily="18" charset="0"/>
                <a:cs typeface="Times New Roman" panose="02020603050405020304" pitchFamily="18" charset="0"/>
              </a:rPr>
              <a:t/>
            </a:r>
            <a:br>
              <a:rPr lang="uk-UA" sz="2000" dirty="0" smtClean="0">
                <a:solidFill>
                  <a:srgbClr val="00B050"/>
                </a:solidFill>
                <a:latin typeface="Times New Roman" panose="02020603050405020304" pitchFamily="18" charset="0"/>
                <a:cs typeface="Times New Roman" panose="02020603050405020304" pitchFamily="18" charset="0"/>
              </a:rPr>
            </a:br>
            <a:r>
              <a:rPr lang="uk-UA" sz="2000" dirty="0" smtClean="0">
                <a:solidFill>
                  <a:srgbClr val="00B050"/>
                </a:solidFill>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До яких вимог зводилася політична програма ТУП</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ru-RU" sz="2000" i="1" dirty="0">
                <a:latin typeface="Times New Roman" panose="02020603050405020304" pitchFamily="18" charset="0"/>
                <a:cs typeface="Times New Roman" panose="02020603050405020304" pitchFamily="18" charset="0"/>
              </a:rPr>
              <a:t>А) парламентаризм </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Б</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національно-територіальна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автономія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України</a:t>
            </a:r>
            <a:r>
              <a:rPr lang="ru-RU" sz="2000" i="1" dirty="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В</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перебудова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Російської</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держави</a:t>
            </a:r>
            <a:r>
              <a:rPr lang="ru-RU" sz="2000" i="1" dirty="0">
                <a:latin typeface="Times New Roman" panose="02020603050405020304" pitchFamily="18" charset="0"/>
                <a:cs typeface="Times New Roman" panose="02020603050405020304" pitchFamily="18" charset="0"/>
              </a:rPr>
              <a:t> на </a:t>
            </a:r>
            <a:r>
              <a:rPr lang="ru-RU" sz="2000" i="1" dirty="0" err="1">
                <a:latin typeface="Times New Roman" panose="02020603050405020304" pitchFamily="18" charset="0"/>
                <a:cs typeface="Times New Roman" panose="02020603050405020304" pitchFamily="18" charset="0"/>
              </a:rPr>
              <a:t>федеративних</a:t>
            </a:r>
            <a:r>
              <a:rPr lang="ru-RU" sz="2000" i="1" dirty="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засадах</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Г) </a:t>
            </a:r>
            <a:r>
              <a:rPr lang="ru-RU" sz="2000" i="1" dirty="0" err="1">
                <a:latin typeface="Times New Roman" panose="02020603050405020304" pitchFamily="18" charset="0"/>
                <a:cs typeface="Times New Roman" panose="02020603050405020304" pitchFamily="18" charset="0"/>
              </a:rPr>
              <a:t>державна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незалежність</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України</a:t>
            </a:r>
            <a:r>
              <a:rPr lang="ru-RU" sz="2000" i="1" dirty="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Д</a:t>
            </a:r>
            <a:r>
              <a:rPr lang="ru-RU" sz="2000" i="1" dirty="0">
                <a:latin typeface="Times New Roman" panose="02020603050405020304" pitchFamily="18" charset="0"/>
                <a:cs typeface="Times New Roman" panose="02020603050405020304" pitchFamily="18" charset="0"/>
              </a:rPr>
              <a:t>) демократична </a:t>
            </a:r>
            <a:r>
              <a:rPr lang="ru-RU" sz="2000" i="1" dirty="0" err="1">
                <a:latin typeface="Times New Roman" panose="02020603050405020304" pitchFamily="18" charset="0"/>
                <a:cs typeface="Times New Roman" panose="02020603050405020304" pitchFamily="18" charset="0"/>
              </a:rPr>
              <a:t>республіка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Україна</a:t>
            </a:r>
            <a:r>
              <a:rPr lang="ru-RU" sz="2000" i="1"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err="1" smtClean="0">
                <a:solidFill>
                  <a:srgbClr val="00B050"/>
                </a:solidFill>
                <a:latin typeface="Times New Roman" panose="02020603050405020304" pitchFamily="18" charset="0"/>
                <a:cs typeface="Times New Roman" panose="02020603050405020304" pitchFamily="18" charset="0"/>
              </a:rPr>
              <a:t>Питання</a:t>
            </a:r>
            <a:r>
              <a:rPr lang="ru-RU" sz="2000" b="1" dirty="0" smtClean="0">
                <a:solidFill>
                  <a:srgbClr val="00B050"/>
                </a:solidFill>
                <a:latin typeface="Times New Roman" panose="02020603050405020304" pitchFamily="18" charset="0"/>
                <a:cs typeface="Times New Roman" panose="02020603050405020304" pitchFamily="18" charset="0"/>
              </a:rPr>
              <a:t> </a:t>
            </a:r>
            <a:r>
              <a:rPr lang="ru-RU" sz="2000" b="1" dirty="0">
                <a:solidFill>
                  <a:srgbClr val="00B050"/>
                </a:solidFill>
                <a:latin typeface="Times New Roman" panose="02020603050405020304" pitchFamily="18" charset="0"/>
                <a:cs typeface="Times New Roman" panose="02020603050405020304" pitchFamily="18" charset="0"/>
              </a:rPr>
              <a:t>№9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Укажіть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хто</a:t>
            </a:r>
            <a:r>
              <a:rPr lang="ru-RU" sz="2000" dirty="0">
                <a:latin typeface="Times New Roman" panose="02020603050405020304" pitchFamily="18" charset="0"/>
                <a:cs typeface="Times New Roman" panose="02020603050405020304" pitchFamily="18" charset="0"/>
              </a:rPr>
              <a:t> НЕ </a:t>
            </a:r>
            <a:r>
              <a:rPr lang="ru-RU" sz="2000" dirty="0" err="1">
                <a:latin typeface="Times New Roman" panose="02020603050405020304" pitchFamily="18" charset="0"/>
                <a:cs typeface="Times New Roman" panose="02020603050405020304" pitchFamily="18" charset="0"/>
              </a:rPr>
              <a:t>був</a:t>
            </a:r>
            <a:r>
              <a:rPr lang="ru-RU" sz="2000" dirty="0">
                <a:latin typeface="Times New Roman" panose="02020603050405020304" pitchFamily="18" charset="0"/>
                <a:cs typeface="Times New Roman" panose="02020603050405020304" pitchFamily="18" charset="0"/>
              </a:rPr>
              <a:t> членом </a:t>
            </a:r>
            <a:r>
              <a:rPr lang="ru-RU" sz="2000" dirty="0" err="1">
                <a:latin typeface="Times New Roman" panose="02020603050405020304" pitchFamily="18" charset="0"/>
                <a:cs typeface="Times New Roman" panose="02020603050405020304" pitchFamily="18" charset="0"/>
              </a:rPr>
              <a:t>Товариства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українських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поступовців</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А</a:t>
            </a:r>
            <a:r>
              <a:rPr lang="ru-RU" sz="2000" i="1" dirty="0">
                <a:latin typeface="Times New Roman" panose="02020603050405020304" pitchFamily="18" charset="0"/>
                <a:cs typeface="Times New Roman" panose="02020603050405020304" pitchFamily="18" charset="0"/>
              </a:rPr>
              <a:t>) М. </a:t>
            </a:r>
            <a:r>
              <a:rPr lang="ru-RU" sz="2000" i="1" dirty="0" err="1">
                <a:latin typeface="Times New Roman" panose="02020603050405020304" pitchFamily="18" charset="0"/>
                <a:cs typeface="Times New Roman" panose="02020603050405020304" pitchFamily="18" charset="0"/>
              </a:rPr>
              <a:t>Русов</a:t>
            </a:r>
            <a:r>
              <a:rPr lang="ru-RU" sz="2000" i="1" dirty="0">
                <a:latin typeface="Times New Roman" panose="02020603050405020304" pitchFamily="18" charset="0"/>
                <a:cs typeface="Times New Roman" panose="02020603050405020304" pitchFamily="18" charset="0"/>
              </a:rPr>
              <a:t> Б) Є. Чикаленко В) І. </a:t>
            </a:r>
            <a:r>
              <a:rPr lang="ru-RU" sz="2000" i="1" dirty="0" err="1">
                <a:latin typeface="Times New Roman" panose="02020603050405020304" pitchFamily="18" charset="0"/>
                <a:cs typeface="Times New Roman" panose="02020603050405020304" pitchFamily="18" charset="0"/>
              </a:rPr>
              <a:t>Шраг</a:t>
            </a:r>
            <a:r>
              <a:rPr lang="ru-RU" sz="2000" i="1" dirty="0">
                <a:latin typeface="Times New Roman" panose="02020603050405020304" pitchFamily="18" charset="0"/>
                <a:cs typeface="Times New Roman" panose="02020603050405020304" pitchFamily="18" charset="0"/>
              </a:rPr>
              <a:t> Г) С. </a:t>
            </a:r>
            <a:r>
              <a:rPr lang="ru-RU" sz="2000" i="1" dirty="0" err="1">
                <a:latin typeface="Times New Roman" panose="02020603050405020304" pitchFamily="18" charset="0"/>
                <a:cs typeface="Times New Roman" panose="02020603050405020304" pitchFamily="18" charset="0"/>
              </a:rPr>
              <a:t>Єфремов</a:t>
            </a:r>
            <a:r>
              <a:rPr lang="ru-RU" sz="2000" i="1" dirty="0">
                <a:latin typeface="Times New Roman" panose="02020603050405020304" pitchFamily="18" charset="0"/>
                <a:cs typeface="Times New Roman" panose="02020603050405020304" pitchFamily="18" charset="0"/>
              </a:rPr>
              <a:t> Д) </a:t>
            </a:r>
            <a:r>
              <a:rPr lang="ru-RU" sz="2000" i="1" dirty="0" err="1" smtClean="0">
                <a:latin typeface="Times New Roman" panose="02020603050405020304" pitchFamily="18" charset="0"/>
                <a:cs typeface="Times New Roman" panose="02020603050405020304" pitchFamily="18" charset="0"/>
              </a:rPr>
              <a:t>М.Грушевський</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smtClean="0">
                <a:solidFill>
                  <a:srgbClr val="00B050"/>
                </a:solidFill>
                <a:latin typeface="Times New Roman" panose="02020603050405020304" pitchFamily="18" charset="0"/>
                <a:cs typeface="Times New Roman" panose="02020603050405020304" pitchFamily="18" charset="0"/>
              </a:rPr>
              <a:t> </a:t>
            </a:r>
            <a:r>
              <a:rPr lang="ru-RU" sz="2000" b="1" dirty="0" err="1">
                <a:solidFill>
                  <a:srgbClr val="00B050"/>
                </a:solidFill>
                <a:latin typeface="Times New Roman" panose="02020603050405020304" pitchFamily="18" charset="0"/>
                <a:cs typeface="Times New Roman" panose="02020603050405020304" pitchFamily="18" charset="0"/>
              </a:rPr>
              <a:t>Питання</a:t>
            </a:r>
            <a:r>
              <a:rPr lang="ru-RU" sz="2000" b="1" dirty="0">
                <a:solidFill>
                  <a:srgbClr val="00B050"/>
                </a:solidFill>
                <a:latin typeface="Times New Roman" panose="02020603050405020304" pitchFamily="18" charset="0"/>
                <a:cs typeface="Times New Roman" panose="02020603050405020304" pitchFamily="18" charset="0"/>
              </a:rPr>
              <a:t> №10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Вкажіть</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хронологічні</a:t>
            </a:r>
            <a:r>
              <a:rPr lang="ru-RU" sz="2000" dirty="0">
                <a:latin typeface="Times New Roman" panose="02020603050405020304" pitchFamily="18" charset="0"/>
                <a:cs typeface="Times New Roman" panose="02020603050405020304" pitchFamily="18" charset="0"/>
              </a:rPr>
              <a:t> рамки </a:t>
            </a:r>
            <a:r>
              <a:rPr lang="ru-RU" sz="2000" dirty="0" err="1">
                <a:latin typeface="Times New Roman" panose="02020603050405020304" pitchFamily="18" charset="0"/>
                <a:cs typeface="Times New Roman" panose="02020603050405020304" pitchFamily="18" charset="0"/>
              </a:rPr>
              <a:t>аграрної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реформи</a:t>
            </a:r>
            <a:r>
              <a:rPr lang="ru-RU" sz="2000" dirty="0">
                <a:latin typeface="Times New Roman" panose="02020603050405020304" pitchFamily="18" charset="0"/>
                <a:cs typeface="Times New Roman" panose="02020603050405020304" pitchFamily="18" charset="0"/>
              </a:rPr>
              <a:t> Петра </a:t>
            </a:r>
            <a:r>
              <a:rPr lang="ru-RU" sz="2000" dirty="0" err="1">
                <a:latin typeface="Times New Roman" panose="02020603050405020304" pitchFamily="18" charset="0"/>
                <a:cs typeface="Times New Roman" panose="02020603050405020304" pitchFamily="18" charset="0"/>
              </a:rPr>
              <a:t>Столипіна</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А</a:t>
            </a:r>
            <a:r>
              <a:rPr lang="ru-RU" sz="2000" i="1" dirty="0">
                <a:latin typeface="Times New Roman" panose="02020603050405020304" pitchFamily="18" charset="0"/>
                <a:cs typeface="Times New Roman" panose="02020603050405020304" pitchFamily="18" charset="0"/>
              </a:rPr>
              <a:t>) 1906-1911 р. Б) 1905-1908 </a:t>
            </a:r>
            <a:r>
              <a:rPr lang="ru-RU" sz="2000" i="1" dirty="0" err="1">
                <a:latin typeface="Times New Roman" panose="02020603050405020304" pitchFamily="18" charset="0"/>
                <a:cs typeface="Times New Roman" panose="02020603050405020304" pitchFamily="18" charset="0"/>
              </a:rPr>
              <a:t>рр</a:t>
            </a:r>
            <a:r>
              <a:rPr lang="ru-RU" sz="2000" i="1" dirty="0">
                <a:latin typeface="Times New Roman" panose="02020603050405020304" pitchFamily="18" charset="0"/>
                <a:cs typeface="Times New Roman" panose="02020603050405020304" pitchFamily="18" charset="0"/>
              </a:rPr>
              <a:t>. В) 1908-1911 р. Г) 1906-1907 </a:t>
            </a:r>
            <a:r>
              <a:rPr lang="ru-RU" sz="2000" i="1" dirty="0" err="1">
                <a:latin typeface="Times New Roman" panose="02020603050405020304" pitchFamily="18" charset="0"/>
                <a:cs typeface="Times New Roman" panose="02020603050405020304" pitchFamily="18" charset="0"/>
              </a:rPr>
              <a:t>рр</a:t>
            </a:r>
            <a:r>
              <a:rPr lang="ru-RU" sz="2000" i="1" dirty="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b="1" dirty="0" err="1" smtClean="0">
                <a:solidFill>
                  <a:srgbClr val="00B050"/>
                </a:solidFill>
                <a:latin typeface="Times New Roman" panose="02020603050405020304" pitchFamily="18" charset="0"/>
                <a:cs typeface="Times New Roman" panose="02020603050405020304" pitchFamily="18" charset="0"/>
              </a:rPr>
              <a:t>Питання</a:t>
            </a:r>
            <a:r>
              <a:rPr lang="ru-RU" sz="2000" b="1" dirty="0" smtClean="0">
                <a:solidFill>
                  <a:srgbClr val="00B050"/>
                </a:solidFill>
                <a:latin typeface="Times New Roman" panose="02020603050405020304" pitchFamily="18" charset="0"/>
                <a:cs typeface="Times New Roman" panose="02020603050405020304" pitchFamily="18" charset="0"/>
              </a:rPr>
              <a:t> </a:t>
            </a:r>
            <a:r>
              <a:rPr lang="ru-RU" sz="2000" b="1" dirty="0">
                <a:solidFill>
                  <a:srgbClr val="00B050"/>
                </a:solidFill>
                <a:latin typeface="Times New Roman" panose="02020603050405020304" pitchFamily="18" charset="0"/>
                <a:cs typeface="Times New Roman" panose="02020603050405020304" pitchFamily="18" charset="0"/>
              </a:rPr>
              <a:t>№11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Встановіть</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відповідність</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1</a:t>
            </a:r>
            <a:r>
              <a:rPr lang="ru-RU" sz="2000" dirty="0">
                <a:latin typeface="Times New Roman" panose="02020603050405020304" pitchFamily="18" charset="0"/>
                <a:cs typeface="Times New Roman" panose="02020603050405020304" pitchFamily="18" charset="0"/>
              </a:rPr>
              <a:t>) початок </a:t>
            </a:r>
            <a:r>
              <a:rPr lang="ru-RU" sz="2000" dirty="0" err="1">
                <a:latin typeface="Times New Roman" panose="02020603050405020304" pitchFamily="18" charset="0"/>
                <a:cs typeface="Times New Roman" panose="02020603050405020304" pitchFamily="18" charset="0"/>
              </a:rPr>
              <a:t>аграрної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реформи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П.Столипіна</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2) указ </a:t>
            </a:r>
            <a:r>
              <a:rPr lang="ru-RU" sz="2000" dirty="0" err="1">
                <a:latin typeface="Times New Roman" panose="02020603050405020304" pitchFamily="18" charset="0"/>
                <a:cs typeface="Times New Roman" panose="02020603050405020304" pitchFamily="18" charset="0"/>
              </a:rPr>
              <a:t>П.Столипіна</a:t>
            </a:r>
            <a:r>
              <a:rPr lang="ru-RU" sz="2000" dirty="0">
                <a:latin typeface="Times New Roman" panose="02020603050405020304" pitchFamily="18" charset="0"/>
                <a:cs typeface="Times New Roman" panose="02020603050405020304" pitchFamily="18" charset="0"/>
              </a:rPr>
              <a:t> "Про </a:t>
            </a:r>
            <a:r>
              <a:rPr lang="ru-RU" sz="2000" dirty="0" err="1">
                <a:latin typeface="Times New Roman" panose="02020603050405020304" pitchFamily="18" charset="0"/>
                <a:cs typeface="Times New Roman" panose="02020603050405020304" pitchFamily="18" charset="0"/>
              </a:rPr>
              <a:t>закриття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інородницьких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товариств</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3</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створення</a:t>
            </a:r>
            <a:r>
              <a:rPr lang="ru-RU" sz="2000" dirty="0">
                <a:latin typeface="Times New Roman" panose="02020603050405020304" pitchFamily="18" charset="0"/>
                <a:cs typeface="Times New Roman" panose="02020603050405020304" pitchFamily="18" charset="0"/>
              </a:rPr>
              <a:t> ТУП (</a:t>
            </a:r>
            <a:r>
              <a:rPr lang="ru-RU" sz="2000" dirty="0" err="1">
                <a:latin typeface="Times New Roman" panose="02020603050405020304" pitchFamily="18" charset="0"/>
                <a:cs typeface="Times New Roman" panose="02020603050405020304" pitchFamily="18" charset="0"/>
              </a:rPr>
              <a:t>Товариства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українських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поступовців</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А</a:t>
            </a:r>
            <a:r>
              <a:rPr lang="ru-RU" sz="2000" dirty="0">
                <a:latin typeface="Times New Roman" panose="02020603050405020304" pitchFamily="18" charset="0"/>
                <a:cs typeface="Times New Roman" panose="02020603050405020304" pitchFamily="18" charset="0"/>
              </a:rPr>
              <a:t>) 1906 р.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Б</a:t>
            </a:r>
            <a:r>
              <a:rPr lang="ru-RU" sz="2000" dirty="0">
                <a:latin typeface="Times New Roman" panose="02020603050405020304" pitchFamily="18" charset="0"/>
                <a:cs typeface="Times New Roman" panose="02020603050405020304" pitchFamily="18" charset="0"/>
              </a:rPr>
              <a:t>) 1908 р.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В</a:t>
            </a:r>
            <a:r>
              <a:rPr lang="ru-RU" sz="2000" dirty="0">
                <a:latin typeface="Times New Roman" panose="02020603050405020304" pitchFamily="18" charset="0"/>
                <a:cs typeface="Times New Roman" panose="02020603050405020304" pitchFamily="18" charset="0"/>
              </a:rPr>
              <a:t>) 1910 р.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Г</a:t>
            </a:r>
            <a:r>
              <a:rPr lang="ru-RU" sz="2000" dirty="0">
                <a:latin typeface="Times New Roman" panose="02020603050405020304" pitchFamily="18" charset="0"/>
                <a:cs typeface="Times New Roman" panose="02020603050405020304" pitchFamily="18" charset="0"/>
              </a:rPr>
              <a:t>) 1911 р.</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i="1" dirty="0">
                <a:latin typeface="Times New Roman" panose="02020603050405020304" pitchFamily="18" charset="0"/>
                <a:cs typeface="Times New Roman" panose="02020603050405020304" pitchFamily="18" charset="0"/>
              </a:rPr>
              <a:t/>
            </a:r>
            <a:br>
              <a:rPr lang="ru-RU" sz="2000" i="1" dirty="0">
                <a:latin typeface="Times New Roman" panose="02020603050405020304" pitchFamily="18" charset="0"/>
                <a:cs typeface="Times New Roman" panose="02020603050405020304" pitchFamily="18" charset="0"/>
              </a:rPr>
            </a:br>
            <a:endParaRPr lang="uk-UA" sz="2000" i="1"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335840218"/>
              </p:ext>
            </p:extLst>
          </p:nvPr>
        </p:nvGraphicFramePr>
        <p:xfrm>
          <a:off x="4499990" y="5120068"/>
          <a:ext cx="3474725" cy="1463040"/>
        </p:xfrm>
        <a:graphic>
          <a:graphicData uri="http://schemas.openxmlformats.org/drawingml/2006/table">
            <a:tbl>
              <a:tblPr firstRow="1" bandRow="1">
                <a:tableStyleId>{5C22544A-7EE6-4342-B048-85BDC9FD1C3A}</a:tableStyleId>
              </a:tblPr>
              <a:tblGrid>
                <a:gridCol w="694945"/>
                <a:gridCol w="694945"/>
                <a:gridCol w="694945"/>
                <a:gridCol w="694945"/>
                <a:gridCol w="694945"/>
              </a:tblGrid>
              <a:tr h="301752">
                <a:tc>
                  <a:txBody>
                    <a:bodyPr/>
                    <a:lstStyle/>
                    <a:p>
                      <a:endParaRPr lang="uk-UA" b="1" dirty="0">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А</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Б</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В</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Г</a:t>
                      </a:r>
                      <a:endParaRPr lang="uk-UA" b="1" dirty="0">
                        <a:solidFill>
                          <a:schemeClr val="tx1"/>
                        </a:solidFill>
                        <a:latin typeface="Times New Roman" panose="02020603050405020304" pitchFamily="18" charset="0"/>
                        <a:cs typeface="Times New Roman" panose="02020603050405020304" pitchFamily="18" charset="0"/>
                      </a:endParaRPr>
                    </a:p>
                  </a:txBody>
                  <a:tcPr/>
                </a:tc>
              </a:tr>
              <a:tr h="301752">
                <a:tc>
                  <a:txBody>
                    <a:bodyPr/>
                    <a:lstStyle/>
                    <a:p>
                      <a:r>
                        <a:rPr lang="uk-UA" b="1" dirty="0" smtClean="0">
                          <a:latin typeface="Times New Roman" panose="02020603050405020304" pitchFamily="18" charset="0"/>
                          <a:cs typeface="Times New Roman" panose="02020603050405020304" pitchFamily="18" charset="0"/>
                        </a:rPr>
                        <a:t>1</a:t>
                      </a:r>
                      <a:endParaRPr lang="uk-UA" b="1" dirty="0">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301752">
                <a:tc>
                  <a:txBody>
                    <a:bodyPr/>
                    <a:lstStyle/>
                    <a:p>
                      <a:r>
                        <a:rPr lang="uk-UA" b="1" dirty="0" smtClean="0">
                          <a:latin typeface="Times New Roman" panose="02020603050405020304" pitchFamily="18" charset="0"/>
                          <a:cs typeface="Times New Roman" panose="02020603050405020304" pitchFamily="18" charset="0"/>
                        </a:rPr>
                        <a:t>2</a:t>
                      </a:r>
                      <a:endParaRPr lang="uk-UA" b="1" dirty="0">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301752">
                <a:tc>
                  <a:txBody>
                    <a:bodyPr/>
                    <a:lstStyle/>
                    <a:p>
                      <a:r>
                        <a:rPr lang="uk-UA" b="1" dirty="0" smtClean="0">
                          <a:latin typeface="Times New Roman" panose="02020603050405020304" pitchFamily="18" charset="0"/>
                          <a:cs typeface="Times New Roman" panose="02020603050405020304" pitchFamily="18" charset="0"/>
                        </a:rPr>
                        <a:t>3</a:t>
                      </a:r>
                      <a:endParaRPr lang="uk-UA" b="1" dirty="0">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602417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4944" y="1746504"/>
            <a:ext cx="9692640" cy="2038794"/>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Радикалізація</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українського</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політичного</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та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соціального</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руху</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Справа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Бейліса</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563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464" y="466344"/>
            <a:ext cx="10716768" cy="5477256"/>
          </a:xfrm>
        </p:spPr>
        <p:txBody>
          <a:bodyPr>
            <a:noAutofit/>
          </a:bodyPr>
          <a:lstStyle/>
          <a:p>
            <a:r>
              <a:rPr lang="uk-UA" sz="2000" b="1" dirty="0">
                <a:solidFill>
                  <a:srgbClr val="FF0000"/>
                </a:solidFill>
                <a:latin typeface="Times New Roman" panose="02020603050405020304" pitchFamily="18" charset="0"/>
                <a:cs typeface="Times New Roman" panose="02020603050405020304" pitchFamily="18" charset="0"/>
              </a:rPr>
              <a:t>Питання №</a:t>
            </a:r>
            <a:r>
              <a:rPr lang="uk-UA" sz="2000" b="1" dirty="0" smtClean="0">
                <a:solidFill>
                  <a:srgbClr val="FF0000"/>
                </a:solidFill>
                <a:latin typeface="Times New Roman" panose="02020603050405020304" pitchFamily="18" charset="0"/>
                <a:cs typeface="Times New Roman" panose="02020603050405020304" pitchFamily="18" charset="0"/>
              </a:rPr>
              <a:t>1</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Який напрям політики царського уряду щодо України після революції 1905—1907 рр. розкриває поданий нижче уривок з історичного джерела? «Українська мова непридатна для створення рідної малоросам обласної культури… Південноросійська народна школа не має потреби в малоросійських підручниках і навчанні. Підручники та книги на українській мові не тільки некорисні, але й небезпечні</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подолання сепаратизму </a:t>
            </a:r>
            <a:r>
              <a:rPr lang="uk-UA" sz="2000" i="1" dirty="0" smtClean="0">
                <a:latin typeface="Times New Roman" panose="02020603050405020304" pitchFamily="18" charset="0"/>
                <a:cs typeface="Times New Roman" panose="02020603050405020304" pitchFamily="18" charset="0"/>
              </a:rPr>
              <a:t>поляків-землевласників </a:t>
            </a:r>
            <a:r>
              <a:rPr lang="uk-UA" sz="2000" i="1" dirty="0">
                <a:latin typeface="Times New Roman" panose="02020603050405020304" pitchFamily="18" charset="0"/>
                <a:cs typeface="Times New Roman" panose="02020603050405020304" pitchFamily="18" charset="0"/>
              </a:rPr>
              <a:t>Правобережжя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Б</a:t>
            </a:r>
            <a:r>
              <a:rPr lang="uk-UA" sz="2000" i="1" dirty="0">
                <a:latin typeface="Times New Roman" panose="02020603050405020304" pitchFamily="18" charset="0"/>
                <a:cs typeface="Times New Roman" panose="02020603050405020304" pitchFamily="18" charset="0"/>
              </a:rPr>
              <a:t>) міграція росіян на Південь і Схід України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a:t>
            </a:r>
            <a:r>
              <a:rPr lang="uk-UA" sz="2000" i="1" dirty="0">
                <a:latin typeface="Times New Roman" panose="02020603050405020304" pitchFamily="18" charset="0"/>
                <a:cs typeface="Times New Roman" panose="02020603050405020304" pitchFamily="18" charset="0"/>
              </a:rPr>
              <a:t>) земельна реформа П. </a:t>
            </a:r>
            <a:r>
              <a:rPr lang="uk-UA" sz="2000" i="1" dirty="0" smtClean="0">
                <a:latin typeface="Times New Roman" panose="02020603050405020304" pitchFamily="18" charset="0"/>
                <a:cs typeface="Times New Roman" panose="02020603050405020304" pitchFamily="18" charset="0"/>
              </a:rPr>
              <a:t>Столипіна</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Г) великодержавний </a:t>
            </a:r>
            <a:r>
              <a:rPr lang="uk-UA" sz="2000" i="1" dirty="0" smtClean="0">
                <a:latin typeface="Times New Roman" panose="02020603050405020304" pitchFamily="18" charset="0"/>
                <a:cs typeface="Times New Roman" panose="02020603050405020304" pitchFamily="18" charset="0"/>
              </a:rPr>
              <a:t>шовінізм</a:t>
            </a:r>
            <a:br>
              <a:rPr lang="uk-UA" sz="2000" i="1" dirty="0" smtClean="0">
                <a:latin typeface="Times New Roman" panose="02020603050405020304" pitchFamily="18" charset="0"/>
                <a:cs typeface="Times New Roman" panose="02020603050405020304" pitchFamily="18" charset="0"/>
              </a:rPr>
            </a:br>
            <a:r>
              <a:rPr lang="uk-UA" sz="2000" b="1" dirty="0" smtClean="0">
                <a:solidFill>
                  <a:srgbClr val="FF0000"/>
                </a:solidFill>
                <a:latin typeface="Times New Roman" panose="02020603050405020304" pitchFamily="18" charset="0"/>
                <a:cs typeface="Times New Roman" panose="02020603050405020304" pitchFamily="18" charset="0"/>
              </a:rPr>
              <a:t> </a:t>
            </a:r>
            <a:r>
              <a:rPr lang="uk-UA" sz="2000" b="1" dirty="0">
                <a:solidFill>
                  <a:srgbClr val="FF0000"/>
                </a:solidFill>
                <a:latin typeface="Times New Roman" panose="02020603050405020304" pitchFamily="18" charset="0"/>
                <a:cs typeface="Times New Roman" panose="02020603050405020304" pitchFamily="18" charset="0"/>
              </a:rPr>
              <a:t>Питання №2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Де </a:t>
            </a:r>
            <a:r>
              <a:rPr lang="uk-UA" sz="2000" dirty="0">
                <a:latin typeface="Times New Roman" panose="02020603050405020304" pitchFamily="18" charset="0"/>
                <a:cs typeface="Times New Roman" panose="02020603050405020304" pitchFamily="18" charset="0"/>
              </a:rPr>
              <a:t>і коли відбулося перше віче галицьких українців?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30 листопада 1880 р., Львів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Б</a:t>
            </a:r>
            <a:r>
              <a:rPr lang="uk-UA" sz="2000" i="1" dirty="0">
                <a:latin typeface="Times New Roman" panose="02020603050405020304" pitchFamily="18" charset="0"/>
                <a:cs typeface="Times New Roman" panose="02020603050405020304" pitchFamily="18" charset="0"/>
              </a:rPr>
              <a:t>) 3 жовтня 1899 р., Львів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a:t>
            </a:r>
            <a:r>
              <a:rPr lang="uk-UA" sz="2000" i="1" dirty="0">
                <a:latin typeface="Times New Roman" panose="02020603050405020304" pitchFamily="18" charset="0"/>
                <a:cs typeface="Times New Roman" panose="02020603050405020304" pitchFamily="18" charset="0"/>
              </a:rPr>
              <a:t>) 30 листопада 1880 р., Київ </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Г</a:t>
            </a:r>
            <a:r>
              <a:rPr lang="uk-UA" sz="2000" i="1" dirty="0">
                <a:latin typeface="Times New Roman" panose="02020603050405020304" pitchFamily="18" charset="0"/>
                <a:cs typeface="Times New Roman" panose="02020603050405020304" pitchFamily="18" charset="0"/>
              </a:rPr>
              <a:t>) 25 травня 1899 р., Київ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FF0000"/>
                </a:solidFill>
                <a:latin typeface="Times New Roman" panose="02020603050405020304" pitchFamily="18" charset="0"/>
                <a:cs typeface="Times New Roman" panose="02020603050405020304" pitchFamily="18" charset="0"/>
              </a:rPr>
              <a:t>Питання </a:t>
            </a:r>
            <a:r>
              <a:rPr lang="uk-UA" sz="2000" b="1" dirty="0">
                <a:solidFill>
                  <a:srgbClr val="FF0000"/>
                </a:solidFill>
                <a:latin typeface="Times New Roman" panose="02020603050405020304" pitchFamily="18" charset="0"/>
                <a:cs typeface="Times New Roman" panose="02020603050405020304" pitchFamily="18" charset="0"/>
              </a:rPr>
              <a:t>№</a:t>
            </a:r>
            <a:r>
              <a:rPr lang="uk-UA" sz="2000" b="1" dirty="0" smtClean="0">
                <a:solidFill>
                  <a:srgbClr val="FF0000"/>
                </a:solidFill>
                <a:latin typeface="Times New Roman" panose="02020603050405020304" pitchFamily="18" charset="0"/>
                <a:cs typeface="Times New Roman" panose="02020603050405020304" pitchFamily="18" charset="0"/>
              </a:rPr>
              <a:t>3</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Хто був ініціатор першого віча в Галичині?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Володимир Барвінський Б) Іван Франко В) Юліан Бачинський Г) Михайло Павлик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925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 y="146304"/>
            <a:ext cx="10853928" cy="4206240"/>
          </a:xfrm>
        </p:spPr>
        <p:txBody>
          <a:bodyPr>
            <a:noAutofit/>
          </a:bodyPr>
          <a:lstStyle/>
          <a:p>
            <a:r>
              <a:rPr lang="uk-UA" sz="2000" b="1" dirty="0">
                <a:solidFill>
                  <a:srgbClr val="FF0000"/>
                </a:solidFill>
                <a:latin typeface="Times New Roman" panose="02020603050405020304" pitchFamily="18" charset="0"/>
                <a:cs typeface="Times New Roman" panose="02020603050405020304" pitchFamily="18" charset="0"/>
              </a:rPr>
              <a:t>Питання №4</a:t>
            </a:r>
            <a:br>
              <a:rPr lang="uk-UA" sz="2000" b="1" dirty="0">
                <a:solidFill>
                  <a:srgbClr val="FF0000"/>
                </a:solidFill>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Встановіть відповідність між поняття та його значенням:</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1) шовінізм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2) народні віча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3) ксенофобія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4) </a:t>
            </a:r>
            <a:r>
              <a:rPr lang="uk-UA" sz="2000" dirty="0" smtClean="0">
                <a:latin typeface="Times New Roman" panose="02020603050405020304" pitchFamily="18" charset="0"/>
                <a:cs typeface="Times New Roman" panose="02020603050405020304" pitchFamily="18" charset="0"/>
              </a:rPr>
              <a:t>радикалізація </a:t>
            </a:r>
            <a:r>
              <a:rPr lang="uk-UA" sz="2000" dirty="0">
                <a:latin typeface="Times New Roman" panose="02020603050405020304" pitchFamily="18" charset="0"/>
                <a:cs typeface="Times New Roman" panose="02020603050405020304" pitchFamily="18" charset="0"/>
              </a:rPr>
              <a:t>політичного життя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А</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представницько</a:t>
            </a:r>
            <a:r>
              <a:rPr lang="uk-UA" sz="2000" dirty="0">
                <a:latin typeface="Times New Roman" panose="02020603050405020304" pitchFamily="18" charset="0"/>
                <a:cs typeface="Times New Roman" panose="02020603050405020304" pitchFamily="18" charset="0"/>
              </a:rPr>
              <a:t>-законодавчий орган, що діяв в 1861-1918 рр.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Б</a:t>
            </a:r>
            <a:r>
              <a:rPr lang="uk-UA" sz="2000" dirty="0">
                <a:latin typeface="Times New Roman" panose="02020603050405020304" pitchFamily="18" charset="0"/>
                <a:cs typeface="Times New Roman" panose="02020603050405020304" pitchFamily="18" charset="0"/>
              </a:rPr>
              <a:t>) перехід політичних сил до дій, спрямованих на корінні зміни наявних соціальних і політичних інститутів </a:t>
            </a:r>
            <a:r>
              <a:rPr lang="uk-UA" sz="2000" dirty="0" smtClean="0">
                <a:latin typeface="Times New Roman" panose="02020603050405020304" pitchFamily="18" charset="0"/>
                <a:cs typeface="Times New Roman" panose="02020603050405020304" pitchFamily="18" charset="0"/>
              </a:rPr>
              <a:t>суспільства</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В) пропагування переваги одного народу над іншими й </a:t>
            </a:r>
            <a:r>
              <a:rPr lang="uk-UA" sz="2000" dirty="0" err="1">
                <a:latin typeface="Times New Roman" panose="02020603050405020304" pitchFamily="18" charset="0"/>
                <a:cs typeface="Times New Roman" panose="02020603050405020304" pitchFamily="18" charset="0"/>
              </a:rPr>
              <a:t>обгрунтування</a:t>
            </a:r>
            <a:r>
              <a:rPr lang="uk-UA" sz="2000" dirty="0">
                <a:latin typeface="Times New Roman" panose="02020603050405020304" pitchFamily="18" charset="0"/>
                <a:cs typeface="Times New Roman" panose="02020603050405020304" pitchFamily="18" charset="0"/>
              </a:rPr>
              <a:t> "права" на дискримінацію та пригнічення інших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Г</a:t>
            </a:r>
            <a:r>
              <a:rPr lang="uk-UA" sz="2000" dirty="0">
                <a:latin typeface="Times New Roman" panose="02020603050405020304" pitchFamily="18" charset="0"/>
                <a:cs typeface="Times New Roman" panose="02020603050405020304" pitchFamily="18" charset="0"/>
              </a:rPr>
              <a:t>) несприйняття чужої культури, мови, поведінки; дискримінація за </a:t>
            </a:r>
            <a:r>
              <a:rPr lang="uk-UA" sz="2000" dirty="0" err="1">
                <a:latin typeface="Times New Roman" panose="02020603050405020304" pitchFamily="18" charset="0"/>
                <a:cs typeface="Times New Roman" panose="02020603050405020304" pitchFamily="18" charset="0"/>
              </a:rPr>
              <a:t>національнокультурними</a:t>
            </a:r>
            <a:r>
              <a:rPr lang="uk-UA" sz="2000" dirty="0">
                <a:latin typeface="Times New Roman" panose="02020603050405020304" pitchFamily="18" charset="0"/>
                <a:cs typeface="Times New Roman" panose="02020603050405020304" pitchFamily="18" charset="0"/>
              </a:rPr>
              <a:t> ознаками Д) громадські збори, що проводилися на </a:t>
            </a:r>
            <a:r>
              <a:rPr lang="uk-UA" sz="2000" dirty="0" err="1">
                <a:latin typeface="Times New Roman" panose="02020603050405020304" pitchFamily="18" charset="0"/>
                <a:cs typeface="Times New Roman" panose="02020603050405020304" pitchFamily="18" charset="0"/>
              </a:rPr>
              <a:t>західно</a:t>
            </a:r>
            <a:r>
              <a:rPr lang="uk-UA" sz="2000" dirty="0">
                <a:latin typeface="Times New Roman" panose="02020603050405020304" pitchFamily="18" charset="0"/>
                <a:cs typeface="Times New Roman" panose="02020603050405020304" pitchFamily="18" charset="0"/>
              </a:rPr>
              <a:t>-українських землях із ухваленням резолюцій, які відправлялися органам влади і бралися до уваги політичними </a:t>
            </a:r>
            <a:r>
              <a:rPr lang="uk-UA" sz="2000" dirty="0" smtClean="0">
                <a:latin typeface="Times New Roman" panose="02020603050405020304" pitchFamily="18" charset="0"/>
                <a:cs typeface="Times New Roman" panose="02020603050405020304" pitchFamily="18" charset="0"/>
              </a:rPr>
              <a:t>партіями</a:t>
            </a:r>
            <a:br>
              <a:rPr lang="uk-UA" sz="2000" dirty="0" smtClean="0">
                <a:latin typeface="Times New Roman" panose="02020603050405020304" pitchFamily="18" charset="0"/>
                <a:cs typeface="Times New Roman" panose="02020603050405020304" pitchFamily="18" charset="0"/>
              </a:rPr>
            </a:br>
            <a:endParaRPr lang="uk-UA"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3723269350"/>
              </p:ext>
            </p:extLst>
          </p:nvPr>
        </p:nvGraphicFramePr>
        <p:xfrm>
          <a:off x="2747772" y="4352544"/>
          <a:ext cx="2788920" cy="1837944"/>
        </p:xfrm>
        <a:graphic>
          <a:graphicData uri="http://schemas.openxmlformats.org/drawingml/2006/table">
            <a:tbl>
              <a:tblPr firstRow="1" bandRow="1">
                <a:tableStyleId>{5C22544A-7EE6-4342-B048-85BDC9FD1C3A}</a:tableStyleId>
              </a:tblPr>
              <a:tblGrid>
                <a:gridCol w="464820"/>
                <a:gridCol w="464820"/>
                <a:gridCol w="464820"/>
                <a:gridCol w="464820"/>
                <a:gridCol w="464820"/>
                <a:gridCol w="464820"/>
              </a:tblGrid>
              <a:tr h="374904">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А</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Б</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В</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Г</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Д</a:t>
                      </a:r>
                      <a:endParaRPr lang="uk-UA" b="1" dirty="0">
                        <a:solidFill>
                          <a:schemeClr val="tx1"/>
                        </a:solidFill>
                        <a:latin typeface="Times New Roman" panose="02020603050405020304" pitchFamily="18" charset="0"/>
                        <a:cs typeface="Times New Roman" panose="02020603050405020304" pitchFamily="18" charset="0"/>
                      </a:endParaRPr>
                    </a:p>
                  </a:txBody>
                  <a:tcPr/>
                </a:tc>
              </a:tr>
              <a:tr h="287122">
                <a:tc>
                  <a:txBody>
                    <a:bodyPr/>
                    <a:lstStyle/>
                    <a:p>
                      <a:r>
                        <a:rPr lang="uk-UA" b="1" dirty="0" smtClean="0">
                          <a:solidFill>
                            <a:schemeClr val="tx1"/>
                          </a:solidFill>
                          <a:latin typeface="Times New Roman" panose="02020603050405020304" pitchFamily="18" charset="0"/>
                          <a:cs typeface="Times New Roman" panose="02020603050405020304" pitchFamily="18" charset="0"/>
                        </a:rPr>
                        <a:t>1</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87122">
                <a:tc>
                  <a:txBody>
                    <a:bodyPr/>
                    <a:lstStyle/>
                    <a:p>
                      <a:r>
                        <a:rPr lang="uk-UA" b="1" dirty="0" smtClean="0">
                          <a:solidFill>
                            <a:schemeClr val="tx1"/>
                          </a:solidFill>
                          <a:latin typeface="Times New Roman" panose="02020603050405020304" pitchFamily="18" charset="0"/>
                          <a:cs typeface="Times New Roman" panose="02020603050405020304" pitchFamily="18" charset="0"/>
                        </a:rPr>
                        <a:t>2</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87122">
                <a:tc>
                  <a:txBody>
                    <a:bodyPr/>
                    <a:lstStyle/>
                    <a:p>
                      <a:r>
                        <a:rPr lang="uk-UA" b="1" dirty="0" smtClean="0">
                          <a:solidFill>
                            <a:schemeClr val="tx1"/>
                          </a:solidFill>
                          <a:latin typeface="Times New Roman" panose="02020603050405020304" pitchFamily="18" charset="0"/>
                          <a:cs typeface="Times New Roman" panose="02020603050405020304" pitchFamily="18" charset="0"/>
                        </a:rPr>
                        <a:t>3</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87122">
                <a:tc>
                  <a:txBody>
                    <a:bodyPr/>
                    <a:lstStyle/>
                    <a:p>
                      <a:r>
                        <a:rPr lang="uk-UA" b="1" dirty="0" smtClean="0">
                          <a:solidFill>
                            <a:schemeClr val="tx1"/>
                          </a:solidFill>
                          <a:latin typeface="Times New Roman" panose="02020603050405020304" pitchFamily="18" charset="0"/>
                          <a:cs typeface="Times New Roman" panose="02020603050405020304" pitchFamily="18" charset="0"/>
                        </a:rPr>
                        <a:t>4</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661496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155448"/>
            <a:ext cx="10442448" cy="6259914"/>
          </a:xfrm>
        </p:spPr>
        <p:txBody>
          <a:bodyPr>
            <a:normAutofit fontScale="90000"/>
          </a:bodyPr>
          <a:lstStyle/>
          <a:p>
            <a:r>
              <a:rPr lang="ru-RU" sz="2000" b="1" dirty="0" err="1">
                <a:solidFill>
                  <a:srgbClr val="FFC000"/>
                </a:solidFill>
                <a:latin typeface="Times New Roman" panose="02020603050405020304" pitchFamily="18" charset="0"/>
                <a:cs typeface="Times New Roman" panose="02020603050405020304" pitchFamily="18" charset="0"/>
              </a:rPr>
              <a:t>Питання</a:t>
            </a:r>
            <a:r>
              <a:rPr lang="ru-RU" sz="2000" b="1" dirty="0">
                <a:solidFill>
                  <a:srgbClr val="FFC000"/>
                </a:solidFill>
                <a:latin typeface="Times New Roman" panose="02020603050405020304" pitchFamily="18" charset="0"/>
                <a:cs typeface="Times New Roman" panose="02020603050405020304" pitchFamily="18" charset="0"/>
              </a:rPr>
              <a:t> №</a:t>
            </a:r>
            <a:r>
              <a:rPr lang="ru-RU" sz="2000" b="1" dirty="0" smtClean="0">
                <a:solidFill>
                  <a:srgbClr val="FFC000"/>
                </a:solidFill>
                <a:latin typeface="Times New Roman" panose="02020603050405020304" pitchFamily="18" charset="0"/>
                <a:cs typeface="Times New Roman" panose="02020603050405020304" pitchFamily="18" charset="0"/>
              </a:rPr>
              <a:t>5</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 </a:t>
            </a:r>
            <a:r>
              <a:rPr lang="ru-RU" sz="2000" dirty="0" err="1">
                <a:latin typeface="Times New Roman" panose="02020603050405020304" pitchFamily="18" charset="0"/>
                <a:cs typeface="Times New Roman" panose="02020603050405020304" pitchFamily="18" charset="0"/>
              </a:rPr>
              <a:t>якому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було</a:t>
            </a:r>
            <a:r>
              <a:rPr lang="ru-RU" sz="2000" dirty="0">
                <a:latin typeface="Times New Roman" panose="02020603050405020304" pitchFamily="18" charset="0"/>
                <a:cs typeface="Times New Roman" panose="02020603050405020304" pitchFamily="18" charset="0"/>
              </a:rPr>
              <a:t> проведено </a:t>
            </a:r>
            <a:r>
              <a:rPr lang="ru-RU" sz="2000" dirty="0" err="1">
                <a:latin typeface="Times New Roman" panose="02020603050405020304" pitchFamily="18" charset="0"/>
                <a:cs typeface="Times New Roman" panose="02020603050405020304" pitchFamily="18" charset="0"/>
              </a:rPr>
              <a:t>виборчу</a:t>
            </a:r>
            <a:r>
              <a:rPr lang="ru-RU" sz="2000" dirty="0">
                <a:latin typeface="Times New Roman" panose="02020603050405020304" pitchFamily="18" charset="0"/>
                <a:cs typeface="Times New Roman" panose="02020603050405020304" pitchFamily="18" charset="0"/>
              </a:rPr>
              <a:t> реформу в </a:t>
            </a:r>
            <a:r>
              <a:rPr lang="ru-RU" sz="2000" dirty="0" err="1">
                <a:latin typeface="Times New Roman" panose="02020603050405020304" pitchFamily="18" charset="0"/>
                <a:cs typeface="Times New Roman" panose="02020603050405020304" pitchFamily="18" charset="0"/>
              </a:rPr>
              <a:t>Австрійській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імперії</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запроваджено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загальне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виборче</a:t>
            </a:r>
            <a:r>
              <a:rPr lang="ru-RU" sz="2000" dirty="0">
                <a:latin typeface="Times New Roman" panose="02020603050405020304" pitchFamily="18" charset="0"/>
                <a:cs typeface="Times New Roman" panose="02020603050405020304" pitchFamily="18" charset="0"/>
              </a:rPr>
              <a:t> право?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А</a:t>
            </a:r>
            <a:r>
              <a:rPr lang="ru-RU" sz="2000" i="1" dirty="0">
                <a:latin typeface="Times New Roman" panose="02020603050405020304" pitchFamily="18" charset="0"/>
                <a:cs typeface="Times New Roman" panose="02020603050405020304" pitchFamily="18" charset="0"/>
              </a:rPr>
              <a:t>) 1907 р. Б) 1880 р. В) 1911 р. Г) 1913 р</a:t>
            </a:r>
            <a:r>
              <a:rPr lang="ru-RU" sz="2000" i="1" dirty="0" smtClean="0">
                <a:latin typeface="Times New Roman" panose="02020603050405020304" pitchFamily="18" charset="0"/>
                <a:cs typeface="Times New Roman" panose="02020603050405020304" pitchFamily="18" charset="0"/>
              </a:rPr>
              <a:t>.</a:t>
            </a:r>
            <a:br>
              <a:rPr lang="ru-RU" sz="2000" i="1" dirty="0" smtClean="0">
                <a:latin typeface="Times New Roman" panose="02020603050405020304" pitchFamily="18" charset="0"/>
                <a:cs typeface="Times New Roman" panose="02020603050405020304" pitchFamily="18" charset="0"/>
              </a:rPr>
            </a:br>
            <a:r>
              <a:rPr lang="ru-RU" sz="2000" dirty="0" smtClean="0">
                <a:solidFill>
                  <a:srgbClr val="FFC000"/>
                </a:solidFill>
                <a:latin typeface="Times New Roman" panose="02020603050405020304" pitchFamily="18" charset="0"/>
                <a:cs typeface="Times New Roman" panose="02020603050405020304" pitchFamily="18" charset="0"/>
              </a:rPr>
              <a:t> </a:t>
            </a:r>
            <a:r>
              <a:rPr lang="ru-RU" sz="2000" b="1" dirty="0" err="1">
                <a:solidFill>
                  <a:srgbClr val="FFC000"/>
                </a:solidFill>
                <a:latin typeface="Times New Roman" panose="02020603050405020304" pitchFamily="18" charset="0"/>
                <a:cs typeface="Times New Roman" panose="02020603050405020304" pitchFamily="18" charset="0"/>
              </a:rPr>
              <a:t>Питання</a:t>
            </a:r>
            <a:r>
              <a:rPr lang="ru-RU" sz="2000" b="1" dirty="0">
                <a:solidFill>
                  <a:srgbClr val="FFC000"/>
                </a:solidFill>
                <a:latin typeface="Times New Roman" panose="02020603050405020304" pitchFamily="18" charset="0"/>
                <a:cs typeface="Times New Roman" panose="02020603050405020304" pitchFamily="18" charset="0"/>
              </a:rPr>
              <a:t> №</a:t>
            </a:r>
            <a:r>
              <a:rPr lang="ru-RU" sz="2000" b="1" dirty="0" smtClean="0">
                <a:solidFill>
                  <a:srgbClr val="FFC000"/>
                </a:solidFill>
                <a:latin typeface="Times New Roman" panose="02020603050405020304" pitchFamily="18" charset="0"/>
                <a:cs typeface="Times New Roman" panose="02020603050405020304" pitchFamily="18" charset="0"/>
              </a:rPr>
              <a:t>6</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Хто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зображений</a:t>
            </a:r>
            <a:r>
              <a:rPr lang="ru-RU" sz="2000" dirty="0">
                <a:latin typeface="Times New Roman" panose="02020603050405020304" pitchFamily="18" charset="0"/>
                <a:cs typeface="Times New Roman" panose="02020603050405020304" pitchFamily="18" charset="0"/>
              </a:rPr>
              <a:t> на фото</a:t>
            </a:r>
            <a:r>
              <a:rPr lang="ru-RU" sz="2000" dirty="0" smtClean="0">
                <a:latin typeface="Times New Roman" panose="02020603050405020304" pitchFamily="18" charset="0"/>
                <a:cs typeface="Times New Roman" panose="02020603050405020304" pitchFamily="18" charset="0"/>
              </a:rPr>
              <a:t>?</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А</a:t>
            </a:r>
            <a:r>
              <a:rPr lang="uk-UA" sz="2200" dirty="0">
                <a:latin typeface="Times New Roman" panose="02020603050405020304" pitchFamily="18" charset="0"/>
                <a:cs typeface="Times New Roman" panose="02020603050405020304" pitchFamily="18" charset="0"/>
              </a:rPr>
              <a:t>) Володимир Барвінський, ініціатор першого народного віча на Галичині </a:t>
            </a: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Б</a:t>
            </a:r>
            <a:r>
              <a:rPr lang="uk-UA" sz="2200" dirty="0">
                <a:latin typeface="Times New Roman" panose="02020603050405020304" pitchFamily="18" charset="0"/>
                <a:cs typeface="Times New Roman" panose="02020603050405020304" pitchFamily="18" charset="0"/>
              </a:rPr>
              <a:t>) Євген </a:t>
            </a:r>
            <a:r>
              <a:rPr lang="uk-UA" sz="2200" dirty="0" err="1">
                <a:latin typeface="Times New Roman" panose="02020603050405020304" pitchFamily="18" charset="0"/>
                <a:cs typeface="Times New Roman" panose="02020603050405020304" pitchFamily="18" charset="0"/>
              </a:rPr>
              <a:t>Чикаленко</a:t>
            </a:r>
            <a:r>
              <a:rPr lang="uk-UA" sz="2200" dirty="0">
                <a:latin typeface="Times New Roman" panose="02020603050405020304" pitchFamily="18" charset="0"/>
                <a:cs typeface="Times New Roman" panose="02020603050405020304" pitchFamily="18" charset="0"/>
              </a:rPr>
              <a:t>, видавець першої української щоденної газети </a:t>
            </a: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В</a:t>
            </a:r>
            <a:r>
              <a:rPr lang="uk-UA" sz="2200" dirty="0">
                <a:latin typeface="Times New Roman" panose="02020603050405020304" pitchFamily="18" charset="0"/>
                <a:cs typeface="Times New Roman" panose="02020603050405020304" pitchFamily="18" charset="0"/>
              </a:rPr>
              <a:t>) Ілля </a:t>
            </a:r>
            <a:r>
              <a:rPr lang="uk-UA" sz="2200" dirty="0" err="1">
                <a:latin typeface="Times New Roman" panose="02020603050405020304" pitchFamily="18" charset="0"/>
                <a:cs typeface="Times New Roman" panose="02020603050405020304" pitchFamily="18" charset="0"/>
              </a:rPr>
              <a:t>Шраг</a:t>
            </a:r>
            <a:r>
              <a:rPr lang="uk-UA" sz="2200" dirty="0">
                <a:latin typeface="Times New Roman" panose="02020603050405020304" pitchFamily="18" charset="0"/>
                <a:cs typeface="Times New Roman" panose="02020603050405020304" pitchFamily="18" charset="0"/>
              </a:rPr>
              <a:t>, голова української парламентської громади в </a:t>
            </a:r>
            <a:r>
              <a:rPr lang="en-US" sz="2200" dirty="0">
                <a:latin typeface="Times New Roman" panose="02020603050405020304" pitchFamily="18" charset="0"/>
                <a:cs typeface="Times New Roman" panose="02020603050405020304" pitchFamily="18" charset="0"/>
              </a:rPr>
              <a:t>I </a:t>
            </a:r>
            <a:r>
              <a:rPr lang="uk-UA" sz="2200" dirty="0">
                <a:latin typeface="Times New Roman" panose="02020603050405020304" pitchFamily="18" charset="0"/>
                <a:cs typeface="Times New Roman" panose="02020603050405020304" pitchFamily="18" charset="0"/>
              </a:rPr>
              <a:t>Державній Думі </a:t>
            </a: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Г</a:t>
            </a:r>
            <a:r>
              <a:rPr lang="uk-UA" sz="2200" dirty="0">
                <a:latin typeface="Times New Roman" panose="02020603050405020304" pitchFamily="18" charset="0"/>
                <a:cs typeface="Times New Roman" panose="02020603050405020304" pitchFamily="18" charset="0"/>
              </a:rPr>
              <a:t>) Юліан Бачинський, один із лідерів РУРП, автор праці "Україна </a:t>
            </a:r>
            <a:r>
              <a:rPr lang="en-US" sz="2200" dirty="0" err="1">
                <a:latin typeface="Times New Roman" panose="02020603050405020304" pitchFamily="18" charset="0"/>
                <a:cs typeface="Times New Roman" panose="02020603050405020304" pitchFamily="18" charset="0"/>
              </a:rPr>
              <a:t>irredenta</a:t>
            </a:r>
            <a:r>
              <a:rPr lang="en-US"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b="1" dirty="0" smtClean="0">
                <a:solidFill>
                  <a:srgbClr val="FFC000"/>
                </a:solidFill>
                <a:latin typeface="Times New Roman" panose="02020603050405020304" pitchFamily="18" charset="0"/>
                <a:cs typeface="Times New Roman" panose="02020603050405020304" pitchFamily="18" charset="0"/>
              </a:rPr>
              <a:t>Питання </a:t>
            </a:r>
            <a:r>
              <a:rPr lang="uk-UA" sz="2200" b="1" dirty="0">
                <a:solidFill>
                  <a:srgbClr val="FFC000"/>
                </a:solidFill>
                <a:latin typeface="Times New Roman" panose="02020603050405020304" pitchFamily="18" charset="0"/>
                <a:cs typeface="Times New Roman" panose="02020603050405020304" pitchFamily="18" charset="0"/>
              </a:rPr>
              <a:t>№7 </a:t>
            </a: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Оберіть </a:t>
            </a:r>
            <a:r>
              <a:rPr lang="uk-UA" sz="2200" dirty="0">
                <a:latin typeface="Times New Roman" panose="02020603050405020304" pitchFamily="18" charset="0"/>
                <a:cs typeface="Times New Roman" panose="02020603050405020304" pitchFamily="18" charset="0"/>
              </a:rPr>
              <a:t>хронологічні рамки "Справи Бейліса</a:t>
            </a:r>
            <a:r>
              <a:rPr lang="uk-UA" sz="2200" dirty="0" smtClean="0">
                <a:latin typeface="Times New Roman" panose="02020603050405020304" pitchFamily="18" charset="0"/>
                <a:cs typeface="Times New Roman" panose="02020603050405020304" pitchFamily="18" charset="0"/>
              </a:rPr>
              <a:t>":</a:t>
            </a:r>
            <a:br>
              <a:rPr lang="uk-UA" sz="2200" dirty="0" smtClean="0">
                <a:latin typeface="Times New Roman" panose="02020603050405020304" pitchFamily="18" charset="0"/>
                <a:cs typeface="Times New Roman" panose="02020603050405020304" pitchFamily="18" charset="0"/>
              </a:rPr>
            </a:br>
            <a:r>
              <a:rPr lang="ru-RU" sz="2200" i="1" dirty="0" smtClean="0">
                <a:latin typeface="Times New Roman" panose="02020603050405020304" pitchFamily="18" charset="0"/>
                <a:cs typeface="Times New Roman" panose="02020603050405020304" pitchFamily="18" charset="0"/>
              </a:rPr>
              <a:t>А</a:t>
            </a:r>
            <a:r>
              <a:rPr lang="ru-RU" sz="2200" i="1" dirty="0">
                <a:latin typeface="Times New Roman" panose="02020603050405020304" pitchFamily="18" charset="0"/>
                <a:cs typeface="Times New Roman" panose="02020603050405020304" pitchFamily="18" charset="0"/>
              </a:rPr>
              <a:t>) </a:t>
            </a:r>
            <a:r>
              <a:rPr lang="ru-RU" sz="2200" i="1" dirty="0" err="1">
                <a:latin typeface="Times New Roman" panose="02020603050405020304" pitchFamily="18" charset="0"/>
                <a:cs typeface="Times New Roman" panose="02020603050405020304" pitchFamily="18" charset="0"/>
              </a:rPr>
              <a:t>осінь</a:t>
            </a:r>
            <a:r>
              <a:rPr lang="ru-RU" sz="2200" i="1" dirty="0">
                <a:latin typeface="Times New Roman" panose="02020603050405020304" pitchFamily="18" charset="0"/>
                <a:cs typeface="Times New Roman" panose="02020603050405020304" pitchFamily="18" charset="0"/>
              </a:rPr>
              <a:t> 1913 р. Б) 1911-1913 </a:t>
            </a:r>
            <a:r>
              <a:rPr lang="ru-RU" sz="2200" i="1" dirty="0" err="1">
                <a:latin typeface="Times New Roman" panose="02020603050405020304" pitchFamily="18" charset="0"/>
                <a:cs typeface="Times New Roman" panose="02020603050405020304" pitchFamily="18" charset="0"/>
              </a:rPr>
              <a:t>рр</a:t>
            </a:r>
            <a:r>
              <a:rPr lang="ru-RU" sz="2200" i="1" dirty="0">
                <a:latin typeface="Times New Roman" panose="02020603050405020304" pitchFamily="18" charset="0"/>
                <a:cs typeface="Times New Roman" panose="02020603050405020304" pitchFamily="18" charset="0"/>
              </a:rPr>
              <a:t>. В) 1906-1911 </a:t>
            </a:r>
            <a:r>
              <a:rPr lang="ru-RU" sz="2200" i="1" dirty="0" err="1">
                <a:latin typeface="Times New Roman" panose="02020603050405020304" pitchFamily="18" charset="0"/>
                <a:cs typeface="Times New Roman" panose="02020603050405020304" pitchFamily="18" charset="0"/>
              </a:rPr>
              <a:t>рр</a:t>
            </a:r>
            <a:r>
              <a:rPr lang="ru-RU" sz="2200" i="1" dirty="0">
                <a:latin typeface="Times New Roman" panose="02020603050405020304" pitchFamily="18" charset="0"/>
                <a:cs typeface="Times New Roman" panose="02020603050405020304" pitchFamily="18" charset="0"/>
              </a:rPr>
              <a:t>. Г) 1907 р. </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endParaRPr lang="uk-UA"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603504" y="1776897"/>
            <a:ext cx="1304610" cy="1703241"/>
          </a:xfrm>
          <a:prstGeom prst="rect">
            <a:avLst/>
          </a:prstGeom>
        </p:spPr>
      </p:pic>
    </p:spTree>
    <p:extLst>
      <p:ext uri="{BB962C8B-B14F-4D97-AF65-F5344CB8AC3E}">
        <p14:creationId xmlns:p14="http://schemas.microsoft.com/office/powerpoint/2010/main" val="4225984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 y="0"/>
            <a:ext cx="11064240" cy="6858000"/>
          </a:xfrm>
        </p:spPr>
        <p:txBody>
          <a:bodyPr>
            <a:noAutofit/>
          </a:bodyPr>
          <a:lstStyle/>
          <a:p>
            <a:r>
              <a:rPr lang="uk-UA" sz="2000" b="1" dirty="0">
                <a:solidFill>
                  <a:srgbClr val="FFC000"/>
                </a:solidFill>
                <a:latin typeface="Times New Roman" panose="02020603050405020304" pitchFamily="18" charset="0"/>
                <a:cs typeface="Times New Roman" panose="02020603050405020304" pitchFamily="18" charset="0"/>
              </a:rPr>
              <a:t>Питання №</a:t>
            </a:r>
            <a:r>
              <a:rPr lang="uk-UA" sz="2000" b="1" dirty="0" smtClean="0">
                <a:solidFill>
                  <a:srgbClr val="FFC000"/>
                </a:solidFill>
                <a:latin typeface="Times New Roman" panose="02020603050405020304" pitchFamily="18" charset="0"/>
                <a:cs typeface="Times New Roman" panose="02020603050405020304" pitchFamily="18" charset="0"/>
              </a:rPr>
              <a:t>8</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Розташуйте </a:t>
            </a:r>
            <a:r>
              <a:rPr lang="uk-UA" sz="2000" dirty="0">
                <a:latin typeface="Times New Roman" panose="02020603050405020304" pitchFamily="18" charset="0"/>
                <a:cs typeface="Times New Roman" panose="02020603050405020304" pitchFamily="18" charset="0"/>
              </a:rPr>
              <a:t>події у хронологічній послідовності: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1</a:t>
            </a:r>
            <a:r>
              <a:rPr lang="uk-UA" sz="2000" dirty="0">
                <a:latin typeface="Times New Roman" panose="02020603050405020304" pitchFamily="18" charset="0"/>
                <a:cs typeface="Times New Roman" panose="02020603050405020304" pitchFamily="18" charset="0"/>
              </a:rPr>
              <a:t>. Справа Бейліса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2</a:t>
            </a:r>
            <a:r>
              <a:rPr lang="uk-UA" sz="2000" dirty="0">
                <a:latin typeface="Times New Roman" panose="02020603050405020304" pitchFamily="18" charset="0"/>
                <a:cs typeface="Times New Roman" panose="02020603050405020304" pitchFamily="18" charset="0"/>
              </a:rPr>
              <a:t>. реформа виборчої системи в </a:t>
            </a:r>
            <a:r>
              <a:rPr lang="uk-UA" sz="2000" dirty="0" smtClean="0">
                <a:latin typeface="Times New Roman" panose="02020603050405020304" pitchFamily="18" charset="0"/>
                <a:cs typeface="Times New Roman" panose="02020603050405020304" pitchFamily="18" charset="0"/>
              </a:rPr>
              <a:t>Австро-Угорщині</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3. перше народне віче галицьких </a:t>
            </a:r>
            <a:r>
              <a:rPr lang="uk-UA" sz="2000" dirty="0" smtClean="0">
                <a:latin typeface="Times New Roman" panose="02020603050405020304" pitchFamily="18" charset="0"/>
                <a:cs typeface="Times New Roman" panose="02020603050405020304" pitchFamily="18" charset="0"/>
              </a:rPr>
              <a:t>українців</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4. судовий процес над Бейлісом</a:t>
            </a:r>
            <a:r>
              <a:rPr lang="uk-UA" sz="2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виправдання </a:t>
            </a:r>
            <a:r>
              <a:rPr lang="uk-UA" sz="2000" dirty="0">
                <a:latin typeface="Times New Roman" panose="02020603050405020304" pitchFamily="18" charset="0"/>
                <a:cs typeface="Times New Roman" panose="02020603050405020304" pitchFamily="18" charset="0"/>
              </a:rPr>
              <a:t>Бейліса та закриття справи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b="1" dirty="0" smtClean="0">
                <a:solidFill>
                  <a:srgbClr val="FFC000"/>
                </a:solidFill>
                <a:latin typeface="Times New Roman" panose="02020603050405020304" pitchFamily="18" charset="0"/>
                <a:cs typeface="Times New Roman" panose="02020603050405020304" pitchFamily="18" charset="0"/>
              </a:rPr>
              <a:t>Питання </a:t>
            </a:r>
            <a:r>
              <a:rPr lang="uk-UA" sz="2000" b="1" dirty="0">
                <a:solidFill>
                  <a:srgbClr val="FFC000"/>
                </a:solidFill>
                <a:latin typeface="Times New Roman" panose="02020603050405020304" pitchFamily="18" charset="0"/>
                <a:cs typeface="Times New Roman" panose="02020603050405020304" pitchFamily="18" charset="0"/>
              </a:rPr>
              <a:t>№</a:t>
            </a:r>
            <a:r>
              <a:rPr lang="uk-UA" sz="2000" b="1" dirty="0" smtClean="0">
                <a:solidFill>
                  <a:srgbClr val="FFC000"/>
                </a:solidFill>
                <a:latin typeface="Times New Roman" panose="02020603050405020304" pitchFamily="18" charset="0"/>
                <a:cs typeface="Times New Roman" panose="02020603050405020304" pitchFamily="18" charset="0"/>
              </a:rPr>
              <a:t>9</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Сутність події, що увійшла в історію під назвою «Справа Бейліса»: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А</a:t>
            </a:r>
            <a:r>
              <a:rPr lang="uk-UA" sz="2000" dirty="0">
                <a:latin typeface="Times New Roman" panose="02020603050405020304" pitchFamily="18" charset="0"/>
                <a:cs typeface="Times New Roman" panose="02020603050405020304" pitchFamily="18" charset="0"/>
              </a:rPr>
              <a:t>) розпочата київською єврейською громадою судова справа проти учасників погрому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Б</a:t>
            </a:r>
            <a:r>
              <a:rPr lang="uk-UA" sz="2000" dirty="0">
                <a:latin typeface="Times New Roman" panose="02020603050405020304" pitchFamily="18" charset="0"/>
                <a:cs typeface="Times New Roman" panose="02020603050405020304" pitchFamily="18" charset="0"/>
              </a:rPr>
              <a:t>) спровокована антисемітами судова справа у Києві, що завершилася виправданням несправедливо обвинуваченого єврея Бейліса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В</a:t>
            </a:r>
            <a:r>
              <a:rPr lang="uk-UA" sz="2000" dirty="0">
                <a:latin typeface="Times New Roman" panose="02020603050405020304" pitchFamily="18" charset="0"/>
                <a:cs typeface="Times New Roman" panose="02020603050405020304" pitchFamily="18" charset="0"/>
              </a:rPr>
              <a:t>) спровокована антисемітами судова справа у Києві, яка закінчилася покаранням єврея Бейліса за ритуальне вбивство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Г) </a:t>
            </a:r>
            <a:r>
              <a:rPr lang="uk-UA" sz="2000" dirty="0">
                <a:latin typeface="Times New Roman" panose="02020603050405020304" pitchFamily="18" charset="0"/>
                <a:cs typeface="Times New Roman" panose="02020603050405020304" pitchFamily="18" charset="0"/>
              </a:rPr>
              <a:t>судова справа, що завершилася викриттям антисемітизму в Російській імперії </a:t>
            </a:r>
            <a:r>
              <a:rPr lang="uk-UA" sz="2000" b="1" dirty="0" smtClean="0">
                <a:solidFill>
                  <a:srgbClr val="FFC000"/>
                </a:solidFill>
                <a:latin typeface="Times New Roman" panose="02020603050405020304" pitchFamily="18" charset="0"/>
                <a:cs typeface="Times New Roman" panose="02020603050405020304" pitchFamily="18" charset="0"/>
              </a:rPr>
              <a:t/>
            </a:r>
            <a:br>
              <a:rPr lang="uk-UA" sz="2000" b="1" dirty="0" smtClean="0">
                <a:solidFill>
                  <a:srgbClr val="FFC000"/>
                </a:solidFill>
                <a:latin typeface="Times New Roman" panose="02020603050405020304" pitchFamily="18" charset="0"/>
                <a:cs typeface="Times New Roman" panose="02020603050405020304" pitchFamily="18" charset="0"/>
              </a:rPr>
            </a:br>
            <a:r>
              <a:rPr lang="uk-UA" sz="2000" b="1" dirty="0" smtClean="0">
                <a:solidFill>
                  <a:srgbClr val="FFC000"/>
                </a:solidFill>
                <a:latin typeface="Times New Roman" panose="02020603050405020304" pitchFamily="18" charset="0"/>
                <a:cs typeface="Times New Roman" panose="02020603050405020304" pitchFamily="18" charset="0"/>
              </a:rPr>
              <a:t>Питання </a:t>
            </a:r>
            <a:r>
              <a:rPr lang="uk-UA" sz="2000" b="1" dirty="0">
                <a:solidFill>
                  <a:srgbClr val="FFC000"/>
                </a:solidFill>
                <a:latin typeface="Times New Roman" panose="02020603050405020304" pitchFamily="18" charset="0"/>
                <a:cs typeface="Times New Roman" panose="02020603050405020304" pitchFamily="18" charset="0"/>
              </a:rPr>
              <a:t>№10 </a:t>
            </a:r>
            <a:r>
              <a:rPr lang="en-US" sz="2000" b="1" dirty="0" smtClean="0">
                <a:solidFill>
                  <a:srgbClr val="FFC000"/>
                </a:solidFill>
                <a:latin typeface="Times New Roman" panose="02020603050405020304" pitchFamily="18" charset="0"/>
                <a:cs typeface="Times New Roman" panose="02020603050405020304" pitchFamily="18" charset="0"/>
              </a:rPr>
              <a:t/>
            </a:r>
            <a:br>
              <a:rPr lang="en-US" sz="2000" b="1" dirty="0" smtClean="0">
                <a:solidFill>
                  <a:srgbClr val="FFC000"/>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Якої </a:t>
            </a:r>
            <a:r>
              <a:rPr lang="uk-UA" sz="2000" dirty="0">
                <a:latin typeface="Times New Roman" panose="02020603050405020304" pitchFamily="18" charset="0"/>
                <a:cs typeface="Times New Roman" panose="02020603050405020304" pitchFamily="18" charset="0"/>
              </a:rPr>
              <a:t>події стосуються зображення</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реформи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виборчої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системи</a:t>
            </a:r>
            <a:r>
              <a:rPr lang="ru-RU" sz="2000" dirty="0">
                <a:latin typeface="Times New Roman" panose="02020603050405020304" pitchFamily="18" charset="0"/>
                <a:cs typeface="Times New Roman" panose="02020603050405020304" pitchFamily="18" charset="0"/>
              </a:rPr>
              <a:t> в </a:t>
            </a:r>
            <a:r>
              <a:rPr lang="ru-RU" sz="2000" dirty="0" err="1" smtClean="0">
                <a:latin typeface="Times New Roman" panose="02020603050405020304" pitchFamily="18" charset="0"/>
                <a:cs typeface="Times New Roman" panose="02020603050405020304" pitchFamily="18" charset="0"/>
              </a:rPr>
              <a:t>Австро</a:t>
            </a:r>
            <a:r>
              <a:rPr lang="en-US" sz="2000" dirty="0" smtClean="0">
                <a:latin typeface="Times New Roman" panose="02020603050405020304" pitchFamily="18" charset="0"/>
                <a:cs typeface="Times New Roman" panose="02020603050405020304" pitchFamily="18" charset="0"/>
              </a:rPr>
              <a:t>-</a:t>
            </a:r>
            <a:r>
              <a:rPr lang="ru-RU" sz="2000" dirty="0" err="1" smtClean="0">
                <a:latin typeface="Times New Roman" panose="02020603050405020304" pitchFamily="18" charset="0"/>
                <a:cs typeface="Times New Roman" panose="02020603050405020304" pitchFamily="18" charset="0"/>
              </a:rPr>
              <a:t>Угорщині</a:t>
            </a:r>
            <a:r>
              <a:rPr lang="ru-RU"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аграрної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реформи</a:t>
            </a:r>
            <a:r>
              <a:rPr lang="ru-RU" sz="2000" dirty="0">
                <a:latin typeface="Times New Roman" panose="02020603050405020304" pitchFamily="18" charset="0"/>
                <a:cs typeface="Times New Roman" panose="02020603050405020304" pitchFamily="18" charset="0"/>
              </a:rPr>
              <a:t> Петра </a:t>
            </a:r>
            <a:r>
              <a:rPr lang="ru-RU" sz="2000" dirty="0" err="1" smtClean="0">
                <a:latin typeface="Times New Roman" panose="02020603050405020304" pitchFamily="18" charset="0"/>
                <a:cs typeface="Times New Roman" panose="02020603050405020304" pitchFamily="18" charset="0"/>
              </a:rPr>
              <a:t>Столипіна</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Справи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Бейліса</a:t>
            </a:r>
            <a:endParaRPr lang="uk-UA"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98991" y="4639761"/>
            <a:ext cx="856657" cy="1623969"/>
          </a:xfrm>
          <a:prstGeom prst="rect">
            <a:avLst/>
          </a:prstGeom>
        </p:spPr>
      </p:pic>
      <p:pic>
        <p:nvPicPr>
          <p:cNvPr id="4" name="Рисунок 3"/>
          <p:cNvPicPr>
            <a:picLocks noChangeAspect="1"/>
          </p:cNvPicPr>
          <p:nvPr/>
        </p:nvPicPr>
        <p:blipFill>
          <a:blip r:embed="rId3"/>
          <a:stretch>
            <a:fillRect/>
          </a:stretch>
        </p:blipFill>
        <p:spPr>
          <a:xfrm>
            <a:off x="3243862" y="4489704"/>
            <a:ext cx="2370554" cy="1774026"/>
          </a:xfrm>
          <a:prstGeom prst="rect">
            <a:avLst/>
          </a:prstGeom>
        </p:spPr>
      </p:pic>
    </p:spTree>
    <p:extLst>
      <p:ext uri="{BB962C8B-B14F-4D97-AF65-F5344CB8AC3E}">
        <p14:creationId xmlns:p14="http://schemas.microsoft.com/office/powerpoint/2010/main" val="3609890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464" y="1773936"/>
            <a:ext cx="10671048" cy="3227832"/>
          </a:xfrm>
        </p:spPr>
        <p:txBody>
          <a:bodyPr>
            <a:normAutofit fontScale="90000"/>
          </a:bodyPr>
          <a:lstStyle/>
          <a:p>
            <a:pPr algn="ct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Домашнє завдання:</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повторити параграфи  27-31, 33-34 пункт 1-2</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пройти контрольний онлайн тест </a:t>
            </a: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dirty="0">
                <a:hlinkClick r:id="rId2"/>
              </a:rPr>
              <a:t>https://</a:t>
            </a:r>
            <a:r>
              <a:rPr lang="en-US" b="1" dirty="0" smtClean="0">
                <a:hlinkClick r:id="rId2"/>
              </a:rPr>
              <a:t>vseosvita.ua/test/start/fsg562</a:t>
            </a:r>
            <a:r>
              <a:rPr lang="uk-UA" b="1" dirty="0" smtClean="0"/>
              <a:t/>
            </a:r>
            <a:br>
              <a:rPr lang="uk-UA" b="1" dirty="0" smtClean="0"/>
            </a:br>
            <a:r>
              <a:rPr lang="uk-UA" dirty="0" smtClean="0">
                <a:latin typeface="Times New Roman" panose="02020603050405020304" pitchFamily="18" charset="0"/>
                <a:cs typeface="Times New Roman" panose="02020603050405020304" pitchFamily="18" charset="0"/>
              </a:rPr>
              <a:t/>
            </a:r>
            <a:br>
              <a:rPr lang="uk-UA" dirty="0" smtClean="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078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1499616"/>
            <a:ext cx="9738360" cy="2889504"/>
          </a:xfrm>
        </p:spPr>
        <p:style>
          <a:lnRef idx="0">
            <a:schemeClr val="accent4"/>
          </a:lnRef>
          <a:fillRef idx="3">
            <a:schemeClr val="accent4"/>
          </a:fillRef>
          <a:effectRef idx="3">
            <a:schemeClr val="accent4"/>
          </a:effectRef>
          <a:fontRef idx="minor">
            <a:schemeClr val="lt1"/>
          </a:fontRef>
        </p:style>
        <p:txBody>
          <a:bodyPr>
            <a:normAutofit fontScale="90000"/>
          </a:bodyPr>
          <a:lstStyle/>
          <a:p>
            <a:pPr algn="ct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Графічний диктант </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"Особливості соціально-економічного розвитку Наддніпрянщини. Політизація та радикалізація українського національного відродження руху" </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29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8328" y="246888"/>
            <a:ext cx="10844784" cy="644652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uk-UA" sz="2000" b="1" dirty="0">
                <a:solidFill>
                  <a:srgbClr val="C00000"/>
                </a:solidFill>
                <a:latin typeface="Times New Roman" panose="02020603050405020304" pitchFamily="18" charset="0"/>
                <a:cs typeface="Times New Roman" panose="02020603050405020304" pitchFamily="18" charset="0"/>
              </a:rPr>
              <a:t>Питання №1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Промисловість </a:t>
            </a:r>
            <a:r>
              <a:rPr lang="uk-UA" sz="2000" dirty="0">
                <a:latin typeface="Times New Roman" panose="02020603050405020304" pitchFamily="18" charset="0"/>
                <a:cs typeface="Times New Roman" panose="02020603050405020304" pitchFamily="18" charset="0"/>
              </a:rPr>
              <a:t>Наддніпрянської України трималася на кам’яно-вугільній, металургійній і </a:t>
            </a:r>
            <a:r>
              <a:rPr lang="uk-UA" sz="2000" dirty="0" smtClean="0">
                <a:latin typeface="Times New Roman" panose="02020603050405020304" pitchFamily="18" charset="0"/>
                <a:cs typeface="Times New Roman" panose="02020603050405020304" pitchFamily="18" charset="0"/>
              </a:rPr>
              <a:t>цукровій галузях </a:t>
            </a:r>
            <a:r>
              <a:rPr lang="uk-UA" sz="2000" dirty="0" smtClean="0">
                <a:solidFill>
                  <a:srgbClr val="C00000"/>
                </a:solidFill>
                <a:latin typeface="Times New Roman" panose="02020603050405020304" pitchFamily="18" charset="0"/>
                <a:cs typeface="Times New Roman" panose="02020603050405020304" pitchFamily="18" charset="0"/>
              </a:rPr>
              <a:t/>
            </a:r>
            <a:br>
              <a:rPr lang="uk-UA" sz="2000" dirty="0" smtClean="0">
                <a:solidFill>
                  <a:srgbClr val="C00000"/>
                </a:solidFill>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 </a:t>
            </a:r>
            <a:r>
              <a:rPr lang="uk-UA" sz="2000" b="1" dirty="0">
                <a:solidFill>
                  <a:srgbClr val="C00000"/>
                </a:solidFill>
                <a:latin typeface="Times New Roman" panose="02020603050405020304" pitchFamily="18" charset="0"/>
                <a:cs typeface="Times New Roman" panose="02020603050405020304" pitchFamily="18" charset="0"/>
              </a:rPr>
              <a:t>Питання №2 </a:t>
            </a:r>
            <a:r>
              <a:rPr lang="uk-UA" sz="2000" b="1" dirty="0" smtClean="0">
                <a:solidFill>
                  <a:srgbClr val="C00000"/>
                </a:solidFill>
                <a:latin typeface="Times New Roman" panose="02020603050405020304" pitchFamily="18" charset="0"/>
                <a:cs typeface="Times New Roman" panose="02020603050405020304" pitchFamily="18" charset="0"/>
              </a:rPr>
              <a:t/>
            </a:r>
            <a:br>
              <a:rPr lang="uk-UA" sz="2000" b="1" dirty="0" smtClean="0">
                <a:solidFill>
                  <a:srgbClr val="C00000"/>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Монополізація </a:t>
            </a:r>
            <a:r>
              <a:rPr lang="uk-UA" sz="2000" dirty="0">
                <a:latin typeface="Times New Roman" panose="02020603050405020304" pitchFamily="18" charset="0"/>
                <a:cs typeface="Times New Roman" panose="02020603050405020304" pitchFamily="18" charset="0"/>
              </a:rPr>
              <a:t>- це об’єднання підприємств чи господарське товариство, що виробляє значну кількість продукції певного виду, завдяки чому посідає домінуюче становище на ринку й за рахунок встановлення більш високих цін отримує надвисокі прибутки.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Питання </a:t>
            </a:r>
            <a:r>
              <a:rPr lang="uk-UA" sz="2000" b="1" dirty="0">
                <a:solidFill>
                  <a:srgbClr val="C00000"/>
                </a:solidFill>
                <a:latin typeface="Times New Roman" panose="02020603050405020304" pitchFamily="18" charset="0"/>
                <a:cs typeface="Times New Roman" panose="02020603050405020304" pitchFamily="18" charset="0"/>
              </a:rPr>
              <a:t>№</a:t>
            </a:r>
            <a:r>
              <a:rPr lang="uk-UA" sz="2000" b="1" dirty="0" smtClean="0">
                <a:solidFill>
                  <a:srgbClr val="C00000"/>
                </a:solidFill>
                <a:latin typeface="Times New Roman" panose="02020603050405020304" pitchFamily="18" charset="0"/>
                <a:cs typeface="Times New Roman" panose="02020603050405020304" pitchFamily="18" charset="0"/>
              </a:rPr>
              <a:t>3</a:t>
            </a:r>
            <a:br>
              <a:rPr lang="uk-UA" sz="2000" b="1" dirty="0" smtClean="0">
                <a:solidFill>
                  <a:srgbClr val="C00000"/>
                </a:solidFill>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У 1887 р. Іван </a:t>
            </a:r>
            <a:r>
              <a:rPr lang="uk-UA" sz="2000" dirty="0" err="1">
                <a:latin typeface="Times New Roman" panose="02020603050405020304" pitchFamily="18" charset="0"/>
                <a:cs typeface="Times New Roman" panose="02020603050405020304" pitchFamily="18" charset="0"/>
              </a:rPr>
              <a:t>Харитоненко</a:t>
            </a:r>
            <a:r>
              <a:rPr lang="uk-UA" sz="2000" dirty="0">
                <a:latin typeface="Times New Roman" panose="02020603050405020304" pitchFamily="18" charset="0"/>
                <a:cs typeface="Times New Roman" panose="02020603050405020304" pitchFamily="18" charset="0"/>
              </a:rPr>
              <a:t> ініціював створення першого в Російській імперії цукрового </a:t>
            </a:r>
            <a:r>
              <a:rPr lang="uk-UA" sz="2000" dirty="0" smtClean="0">
                <a:latin typeface="Times New Roman" panose="02020603050405020304" pitchFamily="18" charset="0"/>
                <a:cs typeface="Times New Roman" panose="02020603050405020304" pitchFamily="18" charset="0"/>
              </a:rPr>
              <a:t>синдикату</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так Б) </a:t>
            </a:r>
            <a:r>
              <a:rPr lang="uk-UA" sz="2000" i="1" dirty="0" smtClean="0">
                <a:latin typeface="Times New Roman" panose="02020603050405020304" pitchFamily="18" charset="0"/>
                <a:cs typeface="Times New Roman" panose="02020603050405020304" pitchFamily="18" charset="0"/>
              </a:rPr>
              <a:t>ні</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 Питання №4 </a:t>
            </a:r>
            <a:br>
              <a:rPr lang="uk-UA" sz="2000" b="1" dirty="0" smtClean="0">
                <a:solidFill>
                  <a:srgbClr val="C00000"/>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Процес </a:t>
            </a:r>
            <a:r>
              <a:rPr lang="uk-UA" sz="2000" dirty="0">
                <a:latin typeface="Times New Roman" panose="02020603050405020304" pitchFamily="18" charset="0"/>
                <a:cs typeface="Times New Roman" panose="02020603050405020304" pitchFamily="18" charset="0"/>
              </a:rPr>
              <a:t>монополізації пришвидшився наприкінці </a:t>
            </a:r>
            <a:r>
              <a:rPr lang="en-US" sz="2000" dirty="0">
                <a:latin typeface="Times New Roman" panose="02020603050405020304" pitchFamily="18" charset="0"/>
                <a:cs typeface="Times New Roman" panose="02020603050405020304" pitchFamily="18" charset="0"/>
              </a:rPr>
              <a:t>XIX </a:t>
            </a:r>
            <a:r>
              <a:rPr lang="uk-UA" sz="2000" dirty="0">
                <a:latin typeface="Times New Roman" panose="02020603050405020304" pitchFamily="18" charset="0"/>
                <a:cs typeface="Times New Roman" panose="02020603050405020304" pitchFamily="18" charset="0"/>
              </a:rPr>
              <a:t>ст., коли виникли синдикати «</a:t>
            </a:r>
            <a:r>
              <a:rPr lang="uk-UA" sz="2000" dirty="0" err="1">
                <a:latin typeface="Times New Roman" panose="02020603050405020304" pitchFamily="18" charset="0"/>
                <a:cs typeface="Times New Roman" panose="02020603050405020304" pitchFamily="18" charset="0"/>
              </a:rPr>
              <a:t>Продвагон</a:t>
            </a: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Продамет</a:t>
            </a: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a:t>
            </a:r>
            <a:r>
              <a:rPr lang="uk-UA" sz="2000" dirty="0" err="1">
                <a:latin typeface="Times New Roman" panose="02020603050405020304" pitchFamily="18" charset="0"/>
                <a:cs typeface="Times New Roman" panose="02020603050405020304" pitchFamily="18" charset="0"/>
              </a:rPr>
              <a:t>Продвугілля</a:t>
            </a:r>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Питання </a:t>
            </a:r>
            <a:r>
              <a:rPr lang="uk-UA" sz="2000" b="1" dirty="0">
                <a:solidFill>
                  <a:srgbClr val="C00000"/>
                </a:solidFill>
                <a:latin typeface="Times New Roman" panose="02020603050405020304" pitchFamily="18" charset="0"/>
                <a:cs typeface="Times New Roman" panose="02020603050405020304" pitchFamily="18" charset="0"/>
              </a:rPr>
              <a:t>№5 </a:t>
            </a:r>
            <a:r>
              <a:rPr lang="uk-UA" sz="2000" b="1" dirty="0" smtClean="0">
                <a:solidFill>
                  <a:srgbClr val="C00000"/>
                </a:solidFill>
                <a:latin typeface="Times New Roman" panose="02020603050405020304" pitchFamily="18" charset="0"/>
                <a:cs typeface="Times New Roman" panose="02020603050405020304" pitchFamily="18" charset="0"/>
              </a:rPr>
              <a:t/>
            </a:r>
            <a:br>
              <a:rPr lang="uk-UA" sz="2000" b="1" dirty="0" smtClean="0">
                <a:solidFill>
                  <a:srgbClr val="C00000"/>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Федір </a:t>
            </a:r>
            <a:r>
              <a:rPr lang="uk-UA" sz="2000" dirty="0">
                <a:latin typeface="Times New Roman" panose="02020603050405020304" pitchFamily="18" charset="0"/>
                <a:cs typeface="Times New Roman" panose="02020603050405020304" pitchFamily="18" charset="0"/>
              </a:rPr>
              <a:t>Симиренко з трьома братами </a:t>
            </a:r>
            <a:r>
              <a:rPr lang="uk-UA" sz="2000" dirty="0" err="1">
                <a:latin typeface="Times New Roman" panose="02020603050405020304" pitchFamily="18" charset="0"/>
                <a:cs typeface="Times New Roman" panose="02020603050405020304" pitchFamily="18" charset="0"/>
              </a:rPr>
              <a:t>Яхненками</a:t>
            </a:r>
            <a:r>
              <a:rPr lang="uk-UA" sz="2000" dirty="0">
                <a:latin typeface="Times New Roman" panose="02020603050405020304" pitchFamily="18" charset="0"/>
                <a:cs typeface="Times New Roman" panose="02020603050405020304" pitchFamily="18" charset="0"/>
              </a:rPr>
              <a:t> заснував фірму «Брати </a:t>
            </a:r>
            <a:r>
              <a:rPr lang="uk-UA" sz="2000" dirty="0" err="1">
                <a:latin typeface="Times New Roman" panose="02020603050405020304" pitchFamily="18" charset="0"/>
                <a:cs typeface="Times New Roman" panose="02020603050405020304" pitchFamily="18" charset="0"/>
              </a:rPr>
              <a:t>Яхненки</a:t>
            </a:r>
            <a:r>
              <a:rPr lang="uk-UA" sz="2000" dirty="0">
                <a:latin typeface="Times New Roman" panose="02020603050405020304" pitchFamily="18" charset="0"/>
                <a:cs typeface="Times New Roman" panose="02020603050405020304" pitchFamily="18" charset="0"/>
              </a:rPr>
              <a:t> й Симиренки»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Питання </a:t>
            </a:r>
            <a:r>
              <a:rPr lang="uk-UA" sz="2000" b="1" dirty="0">
                <a:solidFill>
                  <a:srgbClr val="C00000"/>
                </a:solidFill>
                <a:latin typeface="Times New Roman" panose="02020603050405020304" pitchFamily="18" charset="0"/>
                <a:cs typeface="Times New Roman" panose="02020603050405020304" pitchFamily="18" charset="0"/>
              </a:rPr>
              <a:t>№</a:t>
            </a:r>
            <a:r>
              <a:rPr lang="uk-UA" sz="2000" b="1" dirty="0" smtClean="0">
                <a:solidFill>
                  <a:srgbClr val="C00000"/>
                </a:solidFill>
                <a:latin typeface="Times New Roman" panose="02020603050405020304" pitchFamily="18" charset="0"/>
                <a:cs typeface="Times New Roman" panose="02020603050405020304" pitchFamily="18" charset="0"/>
              </a:rPr>
              <a:t>6</a:t>
            </a:r>
            <a:br>
              <a:rPr lang="uk-UA" sz="2000" b="1" dirty="0" smtClean="0">
                <a:solidFill>
                  <a:srgbClr val="C00000"/>
                </a:solidFill>
                <a:latin typeface="Times New Roman" panose="02020603050405020304" pitchFamily="18" charset="0"/>
                <a:cs typeface="Times New Roman" panose="02020603050405020304" pitchFamily="18" charset="0"/>
              </a:rPr>
            </a:br>
            <a:r>
              <a:rPr lang="uk-UA" sz="2000" b="1" dirty="0" smtClean="0">
                <a:solidFill>
                  <a:srgbClr val="C00000"/>
                </a:solidFill>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У 1901 р. створено перший на українських землях «Союз кредитних кооперативів» в </a:t>
            </a:r>
            <a:r>
              <a:rPr lang="uk-UA" sz="2000" dirty="0" smtClean="0">
                <a:latin typeface="Times New Roman" panose="02020603050405020304" pitchFamily="18" charset="0"/>
                <a:cs typeface="Times New Roman" panose="02020603050405020304" pitchFamily="18" charset="0"/>
              </a:rPr>
              <a:t>Одесі</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так Б) </a:t>
            </a:r>
            <a:r>
              <a:rPr lang="uk-UA" sz="2000" i="1" dirty="0" smtClean="0">
                <a:latin typeface="Times New Roman" panose="02020603050405020304" pitchFamily="18" charset="0"/>
                <a:cs typeface="Times New Roman" panose="02020603050405020304" pitchFamily="18" charset="0"/>
              </a:rPr>
              <a:t>ні</a:t>
            </a:r>
            <a:br>
              <a:rPr lang="uk-UA" sz="2000" i="1" dirty="0" smtClean="0">
                <a:latin typeface="Times New Roman" panose="02020603050405020304" pitchFamily="18" charset="0"/>
                <a:cs typeface="Times New Roman" panose="02020603050405020304" pitchFamily="18" charset="0"/>
              </a:rPr>
            </a:br>
            <a:r>
              <a:rPr lang="uk-UA" sz="2000" b="1" dirty="0">
                <a:solidFill>
                  <a:srgbClr val="C00000"/>
                </a:solidFill>
                <a:latin typeface="Times New Roman" panose="02020603050405020304" pitchFamily="18" charset="0"/>
                <a:cs typeface="Times New Roman" panose="02020603050405020304" pitchFamily="18" charset="0"/>
              </a:rPr>
              <a:t>Питання №7</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У 1900 р. радикально налаштована українофільська студентська молодь на зборах студентських громад у Харкові створила Революційну українську партію (РУП). </a:t>
            </a:r>
            <a:br>
              <a:rPr lang="uk-UA" sz="2000" dirty="0">
                <a:latin typeface="Times New Roman" panose="02020603050405020304" pitchFamily="18" charset="0"/>
                <a:cs typeface="Times New Roman" panose="02020603050405020304" pitchFamily="18" charset="0"/>
              </a:rPr>
            </a:br>
            <a:r>
              <a:rPr lang="uk-UA" sz="2000" i="1" dirty="0">
                <a:latin typeface="Times New Roman" panose="02020603050405020304" pitchFamily="18" charset="0"/>
                <a:cs typeface="Times New Roman" panose="02020603050405020304" pitchFamily="18" charset="0"/>
              </a:rPr>
              <a:t>А) так Б) ні</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endParaRPr lang="uk-UA"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5754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 y="256032"/>
            <a:ext cx="10396728" cy="6227064"/>
          </a:xfrm>
        </p:spPr>
        <p:style>
          <a:lnRef idx="1">
            <a:schemeClr val="accent6"/>
          </a:lnRef>
          <a:fillRef idx="2">
            <a:schemeClr val="accent6"/>
          </a:fillRef>
          <a:effectRef idx="1">
            <a:schemeClr val="accent6"/>
          </a:effectRef>
          <a:fontRef idx="minor">
            <a:schemeClr val="dk1"/>
          </a:fontRef>
        </p:style>
        <p:txBody>
          <a:bodyPr>
            <a:noAutofit/>
          </a:bodyPr>
          <a:lstStyle/>
          <a:p>
            <a:r>
              <a:rPr lang="uk-UA" sz="1800" b="1" dirty="0" smtClean="0">
                <a:solidFill>
                  <a:srgbClr val="C00000"/>
                </a:solidFill>
                <a:latin typeface="Times New Roman" panose="02020603050405020304" pitchFamily="18" charset="0"/>
                <a:cs typeface="Times New Roman" panose="02020603050405020304" pitchFamily="18" charset="0"/>
              </a:rPr>
              <a:t/>
            </a:r>
            <a:br>
              <a:rPr lang="uk-UA" sz="1800" b="1" dirty="0" smtClean="0">
                <a:solidFill>
                  <a:srgbClr val="C00000"/>
                </a:solidFill>
                <a:latin typeface="Times New Roman" panose="02020603050405020304" pitchFamily="18" charset="0"/>
                <a:cs typeface="Times New Roman" panose="02020603050405020304" pitchFamily="18" charset="0"/>
              </a:rPr>
            </a:br>
            <a:r>
              <a:rPr lang="en-US" sz="1800" b="1" dirty="0" smtClean="0">
                <a:solidFill>
                  <a:srgbClr val="C00000"/>
                </a:solidFill>
                <a:latin typeface="Times New Roman" panose="02020603050405020304" pitchFamily="18" charset="0"/>
                <a:cs typeface="Times New Roman" panose="02020603050405020304" pitchFamily="18" charset="0"/>
              </a:rPr>
              <a:t> </a:t>
            </a:r>
            <a:r>
              <a:rPr lang="uk-UA" sz="1800" b="1" dirty="0">
                <a:solidFill>
                  <a:srgbClr val="C00000"/>
                </a:solidFill>
                <a:latin typeface="Times New Roman" panose="02020603050405020304" pitchFamily="18" charset="0"/>
                <a:cs typeface="Times New Roman" panose="02020603050405020304" pitchFamily="18" charset="0"/>
              </a:rPr>
              <a:t>Питання №</a:t>
            </a:r>
            <a:r>
              <a:rPr lang="uk-UA" sz="1800" b="1" dirty="0" smtClean="0">
                <a:solidFill>
                  <a:srgbClr val="C00000"/>
                </a:solidFill>
                <a:latin typeface="Times New Roman" panose="02020603050405020304" pitchFamily="18" charset="0"/>
                <a:cs typeface="Times New Roman" panose="02020603050405020304" pitchFamily="18" charset="0"/>
              </a:rPr>
              <a:t>8</a:t>
            </a:r>
            <a:br>
              <a:rPr lang="uk-UA" sz="1800" b="1" dirty="0" smtClean="0">
                <a:solidFill>
                  <a:srgbClr val="C00000"/>
                </a:solidFill>
                <a:latin typeface="Times New Roman" panose="02020603050405020304" pitchFamily="18" charset="0"/>
                <a:cs typeface="Times New Roman" panose="02020603050405020304" pitchFamily="18" charset="0"/>
              </a:rPr>
            </a:br>
            <a:r>
              <a:rPr lang="uk-UA" sz="1800" dirty="0" smtClean="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Програму РУП доручили скласти Миколі Міхновському, і в 1900 р. програмну брошуру під назвою «Самостійна Україна» було видано в Західній Україні й нелегально переправлено до Наддніпрянщини.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i="1" dirty="0" smtClean="0">
                <a:latin typeface="Times New Roman" panose="02020603050405020304" pitchFamily="18" charset="0"/>
                <a:cs typeface="Times New Roman" panose="02020603050405020304" pitchFamily="18" charset="0"/>
              </a:rPr>
              <a:t>А</a:t>
            </a:r>
            <a:r>
              <a:rPr lang="uk-UA" sz="1800" i="1" dirty="0">
                <a:latin typeface="Times New Roman" panose="02020603050405020304" pitchFamily="18" charset="0"/>
                <a:cs typeface="Times New Roman" panose="02020603050405020304" pitchFamily="18" charset="0"/>
              </a:rPr>
              <a:t>) так Б) ні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b="1" dirty="0" smtClean="0">
                <a:solidFill>
                  <a:srgbClr val="C00000"/>
                </a:solidFill>
                <a:latin typeface="Times New Roman" panose="02020603050405020304" pitchFamily="18" charset="0"/>
                <a:cs typeface="Times New Roman" panose="02020603050405020304" pitchFamily="18" charset="0"/>
              </a:rPr>
              <a:t>Питання </a:t>
            </a:r>
            <a:r>
              <a:rPr lang="uk-UA" sz="1800" b="1" dirty="0">
                <a:solidFill>
                  <a:srgbClr val="C00000"/>
                </a:solidFill>
                <a:latin typeface="Times New Roman" panose="02020603050405020304" pitchFamily="18" charset="0"/>
                <a:cs typeface="Times New Roman" panose="02020603050405020304" pitchFamily="18" charset="0"/>
              </a:rPr>
              <a:t>№9 </a:t>
            </a:r>
            <a:r>
              <a:rPr lang="uk-UA" sz="1800" b="1" dirty="0" smtClean="0">
                <a:solidFill>
                  <a:srgbClr val="C00000"/>
                </a:solidFill>
                <a:latin typeface="Times New Roman" panose="02020603050405020304" pitchFamily="18" charset="0"/>
                <a:cs typeface="Times New Roman" panose="02020603050405020304" pitchFamily="18" charset="0"/>
              </a:rPr>
              <a:t/>
            </a:r>
            <a:br>
              <a:rPr lang="uk-UA" sz="1800" b="1" dirty="0" smtClean="0">
                <a:solidFill>
                  <a:srgbClr val="C00000"/>
                </a:solidFill>
                <a:latin typeface="Times New Roman" panose="02020603050405020304" pitchFamily="18" charset="0"/>
                <a:cs typeface="Times New Roman" panose="02020603050405020304" pitchFamily="18" charset="0"/>
              </a:rPr>
            </a:br>
            <a:r>
              <a:rPr lang="uk-UA" sz="1800" dirty="0" smtClean="0">
                <a:latin typeface="Times New Roman" panose="02020603050405020304" pitchFamily="18" charset="0"/>
                <a:cs typeface="Times New Roman" panose="02020603050405020304" pitchFamily="18" charset="0"/>
              </a:rPr>
              <a:t>Сергій </a:t>
            </a:r>
            <a:r>
              <a:rPr lang="uk-UA" sz="1800" dirty="0">
                <a:latin typeface="Times New Roman" panose="02020603050405020304" pitchFamily="18" charset="0"/>
                <a:cs typeface="Times New Roman" panose="02020603050405020304" pitchFamily="18" charset="0"/>
              </a:rPr>
              <a:t>Єфремов, Борис Грінченко, Євген </a:t>
            </a:r>
            <a:r>
              <a:rPr lang="uk-UA" sz="1800" dirty="0" err="1">
                <a:latin typeface="Times New Roman" panose="02020603050405020304" pitchFamily="18" charset="0"/>
                <a:cs typeface="Times New Roman" panose="02020603050405020304" pitchFamily="18" charset="0"/>
              </a:rPr>
              <a:t>Чикаленко</a:t>
            </a:r>
            <a:r>
              <a:rPr lang="uk-UA" sz="1800" dirty="0">
                <a:latin typeface="Times New Roman" panose="02020603050405020304" pitchFamily="18" charset="0"/>
                <a:cs typeface="Times New Roman" panose="02020603050405020304" pitchFamily="18" charset="0"/>
              </a:rPr>
              <a:t> були лідерами Української </a:t>
            </a:r>
            <a:r>
              <a:rPr lang="uk-UA" sz="1800" dirty="0" smtClean="0">
                <a:latin typeface="Times New Roman" panose="02020603050405020304" pitchFamily="18" charset="0"/>
                <a:cs typeface="Times New Roman" panose="02020603050405020304" pitchFamily="18" charset="0"/>
              </a:rPr>
              <a:t>соціал-демократичної </a:t>
            </a:r>
            <a:r>
              <a:rPr lang="uk-UA" sz="1800" dirty="0">
                <a:latin typeface="Times New Roman" panose="02020603050405020304" pitchFamily="18" charset="0"/>
                <a:cs typeface="Times New Roman" panose="02020603050405020304" pitchFamily="18" charset="0"/>
              </a:rPr>
              <a:t>робітничої партії (УСДРП )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i="1" dirty="0" smtClean="0">
                <a:latin typeface="Times New Roman" panose="02020603050405020304" pitchFamily="18" charset="0"/>
                <a:cs typeface="Times New Roman" panose="02020603050405020304" pitchFamily="18" charset="0"/>
              </a:rPr>
              <a:t>А</a:t>
            </a:r>
            <a:r>
              <a:rPr lang="uk-UA" sz="1800" i="1" dirty="0">
                <a:latin typeface="Times New Roman" panose="02020603050405020304" pitchFamily="18" charset="0"/>
                <a:cs typeface="Times New Roman" panose="02020603050405020304" pitchFamily="18" charset="0"/>
              </a:rPr>
              <a:t>) так Б) </a:t>
            </a:r>
            <a:r>
              <a:rPr lang="uk-UA" sz="1800" i="1" dirty="0" smtClean="0">
                <a:latin typeface="Times New Roman" panose="02020603050405020304" pitchFamily="18" charset="0"/>
                <a:cs typeface="Times New Roman" panose="02020603050405020304" pitchFamily="18" charset="0"/>
              </a:rPr>
              <a:t>ні</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b="1" dirty="0" smtClean="0">
                <a:solidFill>
                  <a:srgbClr val="C00000"/>
                </a:solidFill>
                <a:latin typeface="Times New Roman" panose="02020603050405020304" pitchFamily="18" charset="0"/>
                <a:cs typeface="Times New Roman" panose="02020603050405020304" pitchFamily="18" charset="0"/>
              </a:rPr>
              <a:t> </a:t>
            </a:r>
            <a:r>
              <a:rPr lang="uk-UA" sz="1800" b="1" dirty="0">
                <a:solidFill>
                  <a:srgbClr val="C00000"/>
                </a:solidFill>
                <a:latin typeface="Times New Roman" panose="02020603050405020304" pitchFamily="18" charset="0"/>
                <a:cs typeface="Times New Roman" panose="02020603050405020304" pitchFamily="18" charset="0"/>
              </a:rPr>
              <a:t>Питання №10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dirty="0" smtClean="0">
                <a:latin typeface="Times New Roman" panose="02020603050405020304" pitchFamily="18" charset="0"/>
                <a:cs typeface="Times New Roman" panose="02020603050405020304" pitchFamily="18" charset="0"/>
              </a:rPr>
              <a:t>Вийшовши </a:t>
            </a:r>
            <a:r>
              <a:rPr lang="uk-UA" sz="1800" dirty="0">
                <a:latin typeface="Times New Roman" panose="02020603050405020304" pitchFamily="18" charset="0"/>
                <a:cs typeface="Times New Roman" panose="02020603050405020304" pitchFamily="18" charset="0"/>
              </a:rPr>
              <a:t>з РУП, М. Міхновський зібрав довкола себе групу націонал-революціонерів, представників інтелігенції, студентів, дрібних землевласників (М. і С. </a:t>
            </a:r>
            <a:r>
              <a:rPr lang="uk-UA" sz="1800" dirty="0" err="1">
                <a:latin typeface="Times New Roman" panose="02020603050405020304" pitchFamily="18" charset="0"/>
                <a:cs typeface="Times New Roman" panose="02020603050405020304" pitchFamily="18" charset="0"/>
              </a:rPr>
              <a:t>Шемети</a:t>
            </a:r>
            <a:r>
              <a:rPr lang="uk-UA" sz="1800" dirty="0">
                <a:latin typeface="Times New Roman" panose="02020603050405020304" pitchFamily="18" charset="0"/>
                <a:cs typeface="Times New Roman" panose="02020603050405020304" pitchFamily="18" charset="0"/>
              </a:rPr>
              <a:t>, О. Макаренко, О. Степаненко, М. Шаповал), яка утворила в 1904-1905 рр. Українську народну партію (УНП).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i="1" dirty="0" smtClean="0">
                <a:latin typeface="Times New Roman" panose="02020603050405020304" pitchFamily="18" charset="0"/>
                <a:cs typeface="Times New Roman" panose="02020603050405020304" pitchFamily="18" charset="0"/>
              </a:rPr>
              <a:t>А</a:t>
            </a:r>
            <a:r>
              <a:rPr lang="uk-UA" sz="1800" i="1" dirty="0">
                <a:latin typeface="Times New Roman" panose="02020603050405020304" pitchFamily="18" charset="0"/>
                <a:cs typeface="Times New Roman" panose="02020603050405020304" pitchFamily="18" charset="0"/>
              </a:rPr>
              <a:t>) так Б) ні </a:t>
            </a:r>
            <a:r>
              <a:rPr lang="uk-UA" sz="1800" b="1" dirty="0" smtClean="0">
                <a:solidFill>
                  <a:srgbClr val="C00000"/>
                </a:solidFill>
                <a:latin typeface="Times New Roman" panose="02020603050405020304" pitchFamily="18" charset="0"/>
                <a:cs typeface="Times New Roman" panose="02020603050405020304" pitchFamily="18" charset="0"/>
              </a:rPr>
              <a:t/>
            </a:r>
            <a:br>
              <a:rPr lang="uk-UA" sz="1800" b="1" dirty="0" smtClean="0">
                <a:solidFill>
                  <a:srgbClr val="C00000"/>
                </a:solidFill>
                <a:latin typeface="Times New Roman" panose="02020603050405020304" pitchFamily="18" charset="0"/>
                <a:cs typeface="Times New Roman" panose="02020603050405020304" pitchFamily="18" charset="0"/>
              </a:rPr>
            </a:br>
            <a:r>
              <a:rPr lang="uk-UA" sz="1800" b="1" dirty="0" smtClean="0">
                <a:solidFill>
                  <a:srgbClr val="C00000"/>
                </a:solidFill>
                <a:latin typeface="Times New Roman" panose="02020603050405020304" pitchFamily="18" charset="0"/>
                <a:cs typeface="Times New Roman" panose="02020603050405020304" pitchFamily="18" charset="0"/>
              </a:rPr>
              <a:t>Питання </a:t>
            </a:r>
            <a:r>
              <a:rPr lang="uk-UA" sz="1800" b="1" dirty="0">
                <a:solidFill>
                  <a:srgbClr val="C00000"/>
                </a:solidFill>
                <a:latin typeface="Times New Roman" panose="02020603050405020304" pitchFamily="18" charset="0"/>
                <a:cs typeface="Times New Roman" panose="02020603050405020304" pitchFamily="18" charset="0"/>
              </a:rPr>
              <a:t>№</a:t>
            </a:r>
            <a:r>
              <a:rPr lang="uk-UA" sz="1800" b="1" dirty="0" smtClean="0">
                <a:solidFill>
                  <a:srgbClr val="C00000"/>
                </a:solidFill>
                <a:latin typeface="Times New Roman" panose="02020603050405020304" pitchFamily="18" charset="0"/>
                <a:cs typeface="Times New Roman" panose="02020603050405020304" pitchFamily="18" charset="0"/>
              </a:rPr>
              <a:t>11</a:t>
            </a:r>
            <a:br>
              <a:rPr lang="uk-UA" sz="1800" b="1" dirty="0" smtClean="0">
                <a:solidFill>
                  <a:srgbClr val="C00000"/>
                </a:solidFill>
                <a:latin typeface="Times New Roman" panose="02020603050405020304" pitchFamily="18" charset="0"/>
                <a:cs typeface="Times New Roman" panose="02020603050405020304" pitchFamily="18" charset="0"/>
              </a:rPr>
            </a:br>
            <a:r>
              <a:rPr lang="uk-UA" sz="1800" b="1" dirty="0" smtClean="0">
                <a:solidFill>
                  <a:srgbClr val="C00000"/>
                </a:solidFill>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В брошурі "Самостійна Україна" Микола Міхновський сформулював завдання українського національно-визвольного руху на початку ХХ ст.: “Одна, єдина, нероздільна, вільна, самостійна Україна від Карпат аж по Кавказ”.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i="1" dirty="0" smtClean="0">
                <a:latin typeface="Times New Roman" panose="02020603050405020304" pitchFamily="18" charset="0"/>
                <a:cs typeface="Times New Roman" panose="02020603050405020304" pitchFamily="18" charset="0"/>
              </a:rPr>
              <a:t>А</a:t>
            </a:r>
            <a:r>
              <a:rPr lang="uk-UA" sz="1800" i="1" dirty="0">
                <a:latin typeface="Times New Roman" panose="02020603050405020304" pitchFamily="18" charset="0"/>
                <a:cs typeface="Times New Roman" panose="02020603050405020304" pitchFamily="18" charset="0"/>
              </a:rPr>
              <a:t>) так Б) ні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b="1" dirty="0" smtClean="0">
                <a:solidFill>
                  <a:srgbClr val="C00000"/>
                </a:solidFill>
                <a:latin typeface="Times New Roman" panose="02020603050405020304" pitchFamily="18" charset="0"/>
                <a:cs typeface="Times New Roman" panose="02020603050405020304" pitchFamily="18" charset="0"/>
              </a:rPr>
              <a:t>Питання </a:t>
            </a:r>
            <a:r>
              <a:rPr lang="uk-UA" sz="1800" b="1" dirty="0">
                <a:solidFill>
                  <a:srgbClr val="C00000"/>
                </a:solidFill>
                <a:latin typeface="Times New Roman" panose="02020603050405020304" pitchFamily="18" charset="0"/>
                <a:cs typeface="Times New Roman" panose="02020603050405020304" pitchFamily="18" charset="0"/>
              </a:rPr>
              <a:t>№12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dirty="0" smtClean="0">
                <a:latin typeface="Times New Roman" panose="02020603050405020304" pitchFamily="18" charset="0"/>
                <a:cs typeface="Times New Roman" panose="02020603050405020304" pitchFamily="18" charset="0"/>
              </a:rPr>
              <a:t>У </a:t>
            </a:r>
            <a:r>
              <a:rPr lang="uk-UA" sz="1800" dirty="0">
                <a:latin typeface="Times New Roman" panose="02020603050405020304" pitchFamily="18" charset="0"/>
                <a:cs typeface="Times New Roman" panose="02020603050405020304" pitchFamily="18" charset="0"/>
              </a:rPr>
              <a:t>другій половині ХІХ ст. на всій території України значно посилився і прискорився процес усвідомлення великою спільністю людей необхідності створення власної національної держави на основі єдності території проживання, формування та поширення єдиної літературної мови, культури, зміцнення економічних </a:t>
            </a:r>
            <a:r>
              <a:rPr lang="uk-UA" sz="1800" dirty="0" err="1">
                <a:latin typeface="Times New Roman" panose="02020603050405020304" pitchFamily="18" charset="0"/>
                <a:cs typeface="Times New Roman" panose="02020603050405020304" pitchFamily="18" charset="0"/>
              </a:rPr>
              <a:t>зв’язків</a:t>
            </a:r>
            <a:r>
              <a:rPr lang="uk-UA" sz="1800" dirty="0">
                <a:latin typeface="Times New Roman" panose="02020603050405020304" pitchFamily="18" charset="0"/>
                <a:cs typeface="Times New Roman" panose="02020603050405020304" pitchFamily="18" charset="0"/>
              </a:rPr>
              <a:t>, що відбуваються під впливом модернізації </a:t>
            </a:r>
            <a:r>
              <a:rPr lang="uk-UA" sz="1800" dirty="0" smtClean="0">
                <a:latin typeface="Times New Roman" panose="02020603050405020304" pitchFamily="18" charset="0"/>
                <a:cs typeface="Times New Roman" panose="02020603050405020304" pitchFamily="18" charset="0"/>
              </a:rPr>
              <a:t/>
            </a:r>
            <a:br>
              <a:rPr lang="uk-UA" sz="1800" dirty="0" smtClean="0">
                <a:latin typeface="Times New Roman" panose="02020603050405020304" pitchFamily="18" charset="0"/>
                <a:cs typeface="Times New Roman" panose="02020603050405020304" pitchFamily="18" charset="0"/>
              </a:rPr>
            </a:br>
            <a:r>
              <a:rPr lang="uk-UA" sz="1800" i="1" dirty="0" smtClean="0">
                <a:latin typeface="Times New Roman" panose="02020603050405020304" pitchFamily="18" charset="0"/>
                <a:cs typeface="Times New Roman" panose="02020603050405020304" pitchFamily="18" charset="0"/>
              </a:rPr>
              <a:t>А</a:t>
            </a:r>
            <a:r>
              <a:rPr lang="uk-UA" sz="1800" i="1" dirty="0">
                <a:latin typeface="Times New Roman" panose="02020603050405020304" pitchFamily="18" charset="0"/>
                <a:cs typeface="Times New Roman" panose="02020603050405020304" pitchFamily="18" charset="0"/>
              </a:rPr>
              <a:t>) так Б) ні</a:t>
            </a:r>
          </a:p>
        </p:txBody>
      </p:sp>
    </p:spTree>
    <p:extLst>
      <p:ext uri="{BB962C8B-B14F-4D97-AF65-F5344CB8AC3E}">
        <p14:creationId xmlns:p14="http://schemas.microsoft.com/office/powerpoint/2010/main" val="1553996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6968" y="2231136"/>
            <a:ext cx="9912096" cy="1920240"/>
          </a:xfrm>
        </p:spPr>
        <p:style>
          <a:lnRef idx="1">
            <a:schemeClr val="accent5"/>
          </a:lnRef>
          <a:fillRef idx="2">
            <a:schemeClr val="accent5"/>
          </a:fillRef>
          <a:effectRef idx="1">
            <a:schemeClr val="accent5"/>
          </a:effectRef>
          <a:fontRef idx="minor">
            <a:schemeClr val="dk1"/>
          </a:fontRef>
        </p:style>
        <p:txBody>
          <a:bodyPr/>
          <a:lstStyle/>
          <a:p>
            <a:pPr algn="ct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Події </a:t>
            </a:r>
            <a:r>
              <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російської революції </a:t>
            </a: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1905–1907 </a:t>
            </a:r>
            <a:r>
              <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рр. в Україні</a:t>
            </a:r>
          </a:p>
        </p:txBody>
      </p:sp>
    </p:spTree>
    <p:extLst>
      <p:ext uri="{BB962C8B-B14F-4D97-AF65-F5344CB8AC3E}">
        <p14:creationId xmlns:p14="http://schemas.microsoft.com/office/powerpoint/2010/main" val="2909884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6888" y="365760"/>
            <a:ext cx="10707624" cy="5934456"/>
          </a:xfrm>
        </p:spPr>
        <p:style>
          <a:lnRef idx="2">
            <a:schemeClr val="accent6"/>
          </a:lnRef>
          <a:fillRef idx="1">
            <a:schemeClr val="lt1"/>
          </a:fillRef>
          <a:effectRef idx="0">
            <a:schemeClr val="accent6"/>
          </a:effectRef>
          <a:fontRef idx="minor">
            <a:schemeClr val="dk1"/>
          </a:fontRef>
        </p:style>
        <p:txBody>
          <a:bodyPr>
            <a:normAutofit/>
          </a:bodyPr>
          <a:lstStyle/>
          <a:p>
            <a:r>
              <a:rPr lang="uk-UA" sz="2200" b="1" dirty="0">
                <a:solidFill>
                  <a:srgbClr val="002060"/>
                </a:solidFill>
                <a:latin typeface="Times New Roman" panose="02020603050405020304" pitchFamily="18" charset="0"/>
                <a:cs typeface="Times New Roman" panose="02020603050405020304" pitchFamily="18" charset="0"/>
              </a:rPr>
              <a:t>Питання №1 </a:t>
            </a: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Яке </a:t>
            </a:r>
            <a:r>
              <a:rPr lang="uk-UA" sz="2200" dirty="0">
                <a:latin typeface="Times New Roman" panose="02020603050405020304" pitchFamily="18" charset="0"/>
                <a:cs typeface="Times New Roman" panose="02020603050405020304" pitchFamily="18" charset="0"/>
              </a:rPr>
              <a:t>щоденне періодичне видання було започатковане в роки революції </a:t>
            </a:r>
            <a:r>
              <a:rPr lang="uk-UA" sz="2000" dirty="0">
                <a:latin typeface="Times New Roman" panose="02020603050405020304" pitchFamily="18" charset="0"/>
                <a:cs typeface="Times New Roman" panose="02020603050405020304" pitchFamily="18" charset="0"/>
              </a:rPr>
              <a:t>1905—1907 рр.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Є</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Чикаленком</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"Громадська думка" ("Рада") Б) "Зоря" В) "Хлібороб" Г) "Основа"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a:t>
            </a:r>
            <a:r>
              <a:rPr lang="uk-UA" sz="2000" b="1" dirty="0">
                <a:solidFill>
                  <a:srgbClr val="002060"/>
                </a:solidFill>
                <a:latin typeface="Times New Roman" panose="02020603050405020304" pitchFamily="18" charset="0"/>
                <a:cs typeface="Times New Roman" panose="02020603050405020304" pitchFamily="18" charset="0"/>
              </a:rPr>
              <a:t>№</a:t>
            </a:r>
            <a:r>
              <a:rPr lang="uk-UA" sz="2000" b="1" dirty="0" smtClean="0">
                <a:solidFill>
                  <a:srgbClr val="002060"/>
                </a:solidFill>
                <a:latin typeface="Times New Roman" panose="02020603050405020304" pitchFamily="18" charset="0"/>
                <a:cs typeface="Times New Roman" panose="02020603050405020304" pitchFamily="18" charset="0"/>
              </a:rPr>
              <a:t>2</a:t>
            </a:r>
            <a:br>
              <a:rPr lang="uk-UA" sz="2000" b="1" dirty="0" smtClean="0">
                <a:solidFill>
                  <a:srgbClr val="002060"/>
                </a:solidFill>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Хто був керівником Української думської громади у І Державній Думі Росії?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a:t>
            </a:r>
            <a:r>
              <a:rPr lang="uk-UA" sz="2000" i="1" dirty="0" err="1">
                <a:latin typeface="Times New Roman" panose="02020603050405020304" pitchFamily="18" charset="0"/>
                <a:cs typeface="Times New Roman" panose="02020603050405020304" pitchFamily="18" charset="0"/>
              </a:rPr>
              <a:t>М.Грушевський</a:t>
            </a:r>
            <a:r>
              <a:rPr lang="uk-UA" sz="2000" i="1" dirty="0">
                <a:latin typeface="Times New Roman" panose="02020603050405020304" pitchFamily="18" charset="0"/>
                <a:cs typeface="Times New Roman" panose="02020603050405020304" pitchFamily="18" charset="0"/>
              </a:rPr>
              <a:t> Б) </a:t>
            </a:r>
            <a:r>
              <a:rPr lang="uk-UA" sz="2000" i="1" dirty="0" err="1">
                <a:latin typeface="Times New Roman" panose="02020603050405020304" pitchFamily="18" charset="0"/>
                <a:cs typeface="Times New Roman" panose="02020603050405020304" pitchFamily="18" charset="0"/>
              </a:rPr>
              <a:t>І.Шраг</a:t>
            </a:r>
            <a:r>
              <a:rPr lang="uk-UA" sz="2000" i="1" dirty="0">
                <a:latin typeface="Times New Roman" panose="02020603050405020304" pitchFamily="18" charset="0"/>
                <a:cs typeface="Times New Roman" panose="02020603050405020304" pitchFamily="18" charset="0"/>
              </a:rPr>
              <a:t> В) </a:t>
            </a:r>
            <a:r>
              <a:rPr lang="uk-UA" sz="2000" i="1" dirty="0" err="1">
                <a:latin typeface="Times New Roman" panose="02020603050405020304" pitchFamily="18" charset="0"/>
                <a:cs typeface="Times New Roman" panose="02020603050405020304" pitchFamily="18" charset="0"/>
              </a:rPr>
              <a:t>М.Міхновський</a:t>
            </a:r>
            <a:r>
              <a:rPr lang="uk-UA" sz="2000" i="1" dirty="0">
                <a:latin typeface="Times New Roman" panose="02020603050405020304" pitchFamily="18" charset="0"/>
                <a:cs typeface="Times New Roman" panose="02020603050405020304" pitchFamily="18" charset="0"/>
              </a:rPr>
              <a:t> Г) </a:t>
            </a:r>
            <a:r>
              <a:rPr lang="uk-UA" sz="2000" i="1" dirty="0" err="1">
                <a:latin typeface="Times New Roman" panose="02020603050405020304" pitchFamily="18" charset="0"/>
                <a:cs typeface="Times New Roman" panose="02020603050405020304" pitchFamily="18" charset="0"/>
              </a:rPr>
              <a:t>В.Шемет</a:t>
            </a:r>
            <a:r>
              <a:rPr lang="uk-UA" sz="2000" i="1"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a:t>
            </a:r>
            <a:r>
              <a:rPr lang="uk-UA" sz="2000" b="1" dirty="0">
                <a:solidFill>
                  <a:srgbClr val="002060"/>
                </a:solidFill>
                <a:latin typeface="Times New Roman" panose="02020603050405020304" pitchFamily="18" charset="0"/>
                <a:cs typeface="Times New Roman" panose="02020603050405020304" pitchFamily="18" charset="0"/>
              </a:rPr>
              <a:t>№</a:t>
            </a:r>
            <a:r>
              <a:rPr lang="uk-UA" sz="2000" b="1" dirty="0" smtClean="0">
                <a:solidFill>
                  <a:srgbClr val="002060"/>
                </a:solidFill>
                <a:latin typeface="Times New Roman" panose="02020603050405020304" pitchFamily="18" charset="0"/>
                <a:cs typeface="Times New Roman" panose="02020603050405020304" pitchFamily="18" charset="0"/>
              </a:rPr>
              <a:t>3</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У яких скликаннях російської Державної Думи були створені українські думські громади?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I </a:t>
            </a:r>
            <a:r>
              <a:rPr lang="uk-UA" sz="2000" i="1" dirty="0">
                <a:latin typeface="Times New Roman" panose="02020603050405020304" pitchFamily="18" charset="0"/>
                <a:cs typeface="Times New Roman" panose="02020603050405020304" pitchFamily="18" charset="0"/>
              </a:rPr>
              <a:t>та </a:t>
            </a:r>
            <a:r>
              <a:rPr lang="en-US" sz="2000" i="1" dirty="0">
                <a:latin typeface="Times New Roman" panose="02020603050405020304" pitchFamily="18" charset="0"/>
                <a:cs typeface="Times New Roman" panose="02020603050405020304" pitchFamily="18" charset="0"/>
              </a:rPr>
              <a:t>II </a:t>
            </a:r>
            <a:r>
              <a:rPr lang="uk-UA" sz="2000" i="1" dirty="0">
                <a:latin typeface="Times New Roman" panose="02020603050405020304" pitchFamily="18" charset="0"/>
                <a:cs typeface="Times New Roman" panose="02020603050405020304" pitchFamily="18" charset="0"/>
              </a:rPr>
              <a:t>Б) </a:t>
            </a:r>
            <a:r>
              <a:rPr lang="en-US" sz="2000" i="1" dirty="0">
                <a:latin typeface="Times New Roman" panose="02020603050405020304" pitchFamily="18" charset="0"/>
                <a:cs typeface="Times New Roman" panose="02020603050405020304" pitchFamily="18" charset="0"/>
              </a:rPr>
              <a:t>II </a:t>
            </a:r>
            <a:r>
              <a:rPr lang="uk-UA" sz="2000" i="1" dirty="0">
                <a:latin typeface="Times New Roman" panose="02020603050405020304" pitchFamily="18" charset="0"/>
                <a:cs typeface="Times New Roman" panose="02020603050405020304" pitchFamily="18" charset="0"/>
              </a:rPr>
              <a:t>та </a:t>
            </a:r>
            <a:r>
              <a:rPr lang="en-US" sz="2000" i="1" dirty="0">
                <a:latin typeface="Times New Roman" panose="02020603050405020304" pitchFamily="18" charset="0"/>
                <a:cs typeface="Times New Roman" panose="02020603050405020304" pitchFamily="18" charset="0"/>
              </a:rPr>
              <a:t>III </a:t>
            </a:r>
            <a:r>
              <a:rPr lang="uk-UA" sz="2000" i="1" dirty="0">
                <a:latin typeface="Times New Roman" panose="02020603050405020304" pitchFamily="18" charset="0"/>
                <a:cs typeface="Times New Roman" panose="02020603050405020304" pitchFamily="18" charset="0"/>
              </a:rPr>
              <a:t>В) </a:t>
            </a:r>
            <a:r>
              <a:rPr lang="en-US" sz="2000" i="1" dirty="0">
                <a:latin typeface="Times New Roman" panose="02020603050405020304" pitchFamily="18" charset="0"/>
                <a:cs typeface="Times New Roman" panose="02020603050405020304" pitchFamily="18" charset="0"/>
              </a:rPr>
              <a:t>III </a:t>
            </a:r>
            <a:r>
              <a:rPr lang="uk-UA" sz="2000" i="1" dirty="0">
                <a:latin typeface="Times New Roman" panose="02020603050405020304" pitchFamily="18" charset="0"/>
                <a:cs typeface="Times New Roman" panose="02020603050405020304" pitchFamily="18" charset="0"/>
              </a:rPr>
              <a:t>та </a:t>
            </a:r>
            <a:r>
              <a:rPr lang="en-US" sz="2000" i="1" dirty="0">
                <a:latin typeface="Times New Roman" panose="02020603050405020304" pitchFamily="18" charset="0"/>
                <a:cs typeface="Times New Roman" panose="02020603050405020304" pitchFamily="18" charset="0"/>
              </a:rPr>
              <a:t>IV </a:t>
            </a:r>
            <a:r>
              <a:rPr lang="uk-UA" sz="2000" i="1" dirty="0">
                <a:latin typeface="Times New Roman" panose="02020603050405020304" pitchFamily="18" charset="0"/>
                <a:cs typeface="Times New Roman" panose="02020603050405020304" pitchFamily="18" charset="0"/>
              </a:rPr>
              <a:t>Г) </a:t>
            </a:r>
            <a:r>
              <a:rPr lang="en-US" sz="2000" i="1" dirty="0">
                <a:latin typeface="Times New Roman" panose="02020603050405020304" pitchFamily="18" charset="0"/>
                <a:cs typeface="Times New Roman" panose="02020603050405020304" pitchFamily="18" charset="0"/>
              </a:rPr>
              <a:t>I </a:t>
            </a:r>
            <a:r>
              <a:rPr lang="uk-UA" sz="2000" i="1" dirty="0">
                <a:latin typeface="Times New Roman" panose="02020603050405020304" pitchFamily="18" charset="0"/>
                <a:cs typeface="Times New Roman" panose="02020603050405020304" pitchFamily="18" charset="0"/>
              </a:rPr>
              <a:t>та </a:t>
            </a:r>
            <a:r>
              <a:rPr lang="en-US" sz="2000" i="1" dirty="0" smtClean="0">
                <a:latin typeface="Times New Roman" panose="02020603050405020304" pitchFamily="18" charset="0"/>
                <a:cs typeface="Times New Roman" panose="02020603050405020304" pitchFamily="18" charset="0"/>
              </a:rPr>
              <a:t>IV</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a:t>
            </a:r>
            <a:r>
              <a:rPr lang="uk-UA" sz="2000" b="1" dirty="0">
                <a:solidFill>
                  <a:srgbClr val="002060"/>
                </a:solidFill>
                <a:latin typeface="Times New Roman" panose="02020603050405020304" pitchFamily="18" charset="0"/>
                <a:cs typeface="Times New Roman" panose="02020603050405020304" pitchFamily="18" charset="0"/>
              </a:rPr>
              <a:t>№4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Коли </a:t>
            </a:r>
            <a:r>
              <a:rPr lang="uk-UA" sz="2000" dirty="0">
                <a:latin typeface="Times New Roman" panose="02020603050405020304" pitchFamily="18" charset="0"/>
                <a:cs typeface="Times New Roman" panose="02020603050405020304" pitchFamily="18" charset="0"/>
              </a:rPr>
              <a:t>в Наддніпрянській Україні з'явилася українська преса</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12 листопада 1905 р. Б) 9 січня 1905 р. В) 17 жовтня 1905 р. Г) 14 червня 1905 р. </a:t>
            </a:r>
            <a:r>
              <a:rPr lang="uk-UA" sz="2000" b="1" i="1" dirty="0" smtClean="0">
                <a:solidFill>
                  <a:srgbClr val="002060"/>
                </a:solidFill>
                <a:latin typeface="Times New Roman" panose="02020603050405020304" pitchFamily="18" charset="0"/>
                <a:cs typeface="Times New Roman" panose="02020603050405020304" pitchFamily="18" charset="0"/>
              </a:rPr>
              <a:t/>
            </a:r>
            <a:br>
              <a:rPr lang="uk-UA" sz="2000" b="1" i="1" dirty="0" smtClean="0">
                <a:solidFill>
                  <a:srgbClr val="002060"/>
                </a:solidFill>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a:t>
            </a:r>
            <a:r>
              <a:rPr lang="uk-UA" sz="2000" b="1" dirty="0">
                <a:solidFill>
                  <a:srgbClr val="002060"/>
                </a:solidFill>
                <a:latin typeface="Times New Roman" panose="02020603050405020304" pitchFamily="18" charset="0"/>
                <a:cs typeface="Times New Roman" panose="02020603050405020304" pitchFamily="18" charset="0"/>
              </a:rPr>
              <a:t>№5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Як </a:t>
            </a:r>
            <a:r>
              <a:rPr lang="uk-UA" sz="2000" dirty="0">
                <a:latin typeface="Times New Roman" panose="02020603050405020304" pitchFamily="18" charset="0"/>
                <a:cs typeface="Times New Roman" panose="02020603050405020304" pitchFamily="18" charset="0"/>
              </a:rPr>
              <a:t>називалася перша українська газета в Наддніпрянщині</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"Хлібороб" Б) "Громадська думка" ("Рада" В) "Зоря" Г) </a:t>
            </a:r>
            <a:r>
              <a:rPr lang="uk-UA" sz="2000" i="1" dirty="0" smtClean="0">
                <a:latin typeface="Times New Roman" panose="02020603050405020304" pitchFamily="18" charset="0"/>
                <a:cs typeface="Times New Roman" panose="02020603050405020304" pitchFamily="18" charset="0"/>
              </a:rPr>
              <a:t>«Основа»</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b="1" dirty="0">
                <a:solidFill>
                  <a:srgbClr val="002060"/>
                </a:solidFill>
                <a:latin typeface="Times New Roman" panose="02020603050405020304" pitchFamily="18" charset="0"/>
                <a:cs typeface="Times New Roman" panose="02020603050405020304" pitchFamily="18" charset="0"/>
              </a:rPr>
              <a:t>Питання №6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Де </a:t>
            </a:r>
            <a:r>
              <a:rPr lang="uk-UA" sz="2000" dirty="0">
                <a:latin typeface="Times New Roman" panose="02020603050405020304" pitchFamily="18" charset="0"/>
                <a:cs typeface="Times New Roman" panose="02020603050405020304" pitchFamily="18" charset="0"/>
              </a:rPr>
              <a:t>в Наддніпрянщині </a:t>
            </a:r>
            <a:r>
              <a:rPr lang="uk-UA" sz="2000" dirty="0" err="1">
                <a:latin typeface="Times New Roman" panose="02020603050405020304" pitchFamily="18" charset="0"/>
                <a:cs typeface="Times New Roman" panose="02020603050405020304" pitchFamily="18" charset="0"/>
              </a:rPr>
              <a:t>виникло</a:t>
            </a:r>
            <a:r>
              <a:rPr lang="uk-UA" sz="2000" dirty="0">
                <a:latin typeface="Times New Roman" panose="02020603050405020304" pitchFamily="18" charset="0"/>
                <a:cs typeface="Times New Roman" panose="02020603050405020304" pitchFamily="18" charset="0"/>
              </a:rPr>
              <a:t> перше товариство "Просвіта"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Київ Б) Одеса В) Катеринослав</a:t>
            </a:r>
          </a:p>
        </p:txBody>
      </p:sp>
    </p:spTree>
    <p:extLst>
      <p:ext uri="{BB962C8B-B14F-4D97-AF65-F5344CB8AC3E}">
        <p14:creationId xmlns:p14="http://schemas.microsoft.com/office/powerpoint/2010/main" val="928845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448" y="164592"/>
            <a:ext cx="10963656" cy="5169746"/>
          </a:xfrm>
        </p:spPr>
        <p:txBody>
          <a:bodyPr>
            <a:normAutofit fontScale="90000"/>
          </a:bodyPr>
          <a:lstStyle/>
          <a:p>
            <a:r>
              <a:rPr lang="uk-UA" sz="2000" b="1" dirty="0">
                <a:solidFill>
                  <a:srgbClr val="002060"/>
                </a:solidFill>
                <a:latin typeface="Times New Roman" panose="02020603050405020304" pitchFamily="18" charset="0"/>
                <a:cs typeface="Times New Roman" panose="02020603050405020304" pitchFamily="18" charset="0"/>
              </a:rPr>
              <a:t>Питання №</a:t>
            </a:r>
            <a:r>
              <a:rPr lang="uk-UA" sz="2000" b="1" dirty="0" smtClean="0">
                <a:solidFill>
                  <a:srgbClr val="002060"/>
                </a:solidFill>
                <a:latin typeface="Times New Roman" panose="02020603050405020304" pitchFamily="18" charset="0"/>
                <a:cs typeface="Times New Roman" panose="02020603050405020304" pitchFamily="18" charset="0"/>
              </a:rPr>
              <a:t>7</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Як називався друкований орган Української думської громади в Державній Думі </a:t>
            </a:r>
            <a:r>
              <a:rPr lang="en-US" sz="2000" dirty="0">
                <a:latin typeface="Times New Roman" panose="02020603050405020304" pitchFamily="18" charset="0"/>
                <a:cs typeface="Times New Roman" panose="02020603050405020304" pitchFamily="18" charset="0"/>
              </a:rPr>
              <a:t>I </a:t>
            </a:r>
            <a:r>
              <a:rPr lang="uk-UA" sz="2000" dirty="0" smtClean="0">
                <a:latin typeface="Times New Roman" panose="02020603050405020304" pitchFamily="18" charset="0"/>
                <a:cs typeface="Times New Roman" panose="02020603050405020304" pitchFamily="18" charset="0"/>
              </a:rPr>
              <a:t>скликання?</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"Український вісник" Б) "Громадська думка" В) «Рідна справа — вісті з Думи» Г) </a:t>
            </a:r>
            <a:r>
              <a:rPr lang="uk-UA" sz="2000" i="1" dirty="0" smtClean="0">
                <a:latin typeface="Times New Roman" panose="02020603050405020304" pitchFamily="18" charset="0"/>
                <a:cs typeface="Times New Roman" panose="02020603050405020304" pitchFamily="18" charset="0"/>
              </a:rPr>
              <a:t>«Хлібороб</a:t>
            </a:r>
            <a:r>
              <a:rPr lang="uk-UA" sz="2000" i="1"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a:t>
            </a:r>
            <a:r>
              <a:rPr lang="uk-UA" sz="2000" b="1" dirty="0">
                <a:solidFill>
                  <a:srgbClr val="002060"/>
                </a:solidFill>
                <a:latin typeface="Times New Roman" panose="02020603050405020304" pitchFamily="18" charset="0"/>
                <a:cs typeface="Times New Roman" panose="02020603050405020304" pitchFamily="18" charset="0"/>
              </a:rPr>
              <a:t>№8 </a:t>
            </a:r>
            <a:r>
              <a:rPr lang="uk-UA" sz="2000" b="1" dirty="0" smtClean="0">
                <a:solidFill>
                  <a:srgbClr val="002060"/>
                </a:solidFill>
                <a:latin typeface="Times New Roman" panose="02020603050405020304" pitchFamily="18" charset="0"/>
                <a:cs typeface="Times New Roman" panose="02020603050405020304" pitchFamily="18" charset="0"/>
              </a:rPr>
              <a:t/>
            </a:r>
            <a:br>
              <a:rPr lang="uk-UA" sz="2000" b="1" dirty="0" smtClean="0">
                <a:solidFill>
                  <a:srgbClr val="002060"/>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Як </a:t>
            </a:r>
            <a:r>
              <a:rPr lang="uk-UA" sz="2000" dirty="0">
                <a:latin typeface="Times New Roman" panose="02020603050405020304" pitchFamily="18" charset="0"/>
                <a:cs typeface="Times New Roman" panose="02020603050405020304" pitchFamily="18" charset="0"/>
              </a:rPr>
              <a:t>називався друкований орган Української громади в Державній Думі </a:t>
            </a:r>
            <a:r>
              <a:rPr lang="en-US" sz="2000" dirty="0">
                <a:latin typeface="Times New Roman" panose="02020603050405020304" pitchFamily="18" charset="0"/>
                <a:cs typeface="Times New Roman" panose="02020603050405020304" pitchFamily="18" charset="0"/>
              </a:rPr>
              <a:t>II </a:t>
            </a:r>
            <a:r>
              <a:rPr lang="uk-UA" sz="2000" dirty="0">
                <a:latin typeface="Times New Roman" panose="02020603050405020304" pitchFamily="18" charset="0"/>
                <a:cs typeface="Times New Roman" panose="02020603050405020304" pitchFamily="18" charset="0"/>
              </a:rPr>
              <a:t>скликання?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uk-UA" sz="2000" i="1" dirty="0">
                <a:latin typeface="Times New Roman" panose="02020603050405020304" pitchFamily="18" charset="0"/>
                <a:cs typeface="Times New Roman" panose="02020603050405020304" pitchFamily="18" charset="0"/>
              </a:rPr>
              <a:t>) "Громадська думка" Б) "Рідна справа — вісті з Думи» В) "Український вісник" Г) </a:t>
            </a:r>
            <a:r>
              <a:rPr lang="uk-UA" sz="2000" i="1" dirty="0" smtClean="0">
                <a:latin typeface="Times New Roman" panose="02020603050405020304" pitchFamily="18" charset="0"/>
                <a:cs typeface="Times New Roman" panose="02020603050405020304" pitchFamily="18" charset="0"/>
              </a:rPr>
              <a:t>«Хлібороб»</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b="1" dirty="0">
                <a:solidFill>
                  <a:srgbClr val="002060"/>
                </a:solidFill>
                <a:latin typeface="Times New Roman" panose="02020603050405020304" pitchFamily="18" charset="0"/>
                <a:cs typeface="Times New Roman" panose="02020603050405020304" pitchFamily="18" charset="0"/>
              </a:rPr>
              <a:t>Питання №9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Встановіть </a:t>
            </a:r>
            <a:r>
              <a:rPr lang="uk-UA" sz="2000" dirty="0">
                <a:latin typeface="Times New Roman" panose="02020603050405020304" pitchFamily="18" charset="0"/>
                <a:cs typeface="Times New Roman" panose="02020603050405020304" pitchFamily="18" charset="0"/>
              </a:rPr>
              <a:t>відповідність</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1) Євген </a:t>
            </a:r>
            <a:r>
              <a:rPr lang="uk-UA" sz="2000" dirty="0" err="1" smtClean="0">
                <a:latin typeface="Times New Roman" panose="02020603050405020304" pitchFamily="18" charset="0"/>
                <a:cs typeface="Times New Roman" panose="02020603050405020304" pitchFamily="18" charset="0"/>
              </a:rPr>
              <a:t>Чикаленко</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2) Ілля </a:t>
            </a:r>
            <a:r>
              <a:rPr lang="uk-UA" sz="2000" dirty="0" err="1" smtClean="0">
                <a:latin typeface="Times New Roman" panose="02020603050405020304" pitchFamily="18" charset="0"/>
                <a:cs typeface="Times New Roman" panose="02020603050405020304" pitchFamily="18" charset="0"/>
              </a:rPr>
              <a:t>Шраг</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3) Михайло </a:t>
            </a:r>
            <a:r>
              <a:rPr lang="uk-UA" sz="2000" dirty="0" smtClean="0">
                <a:latin typeface="Times New Roman" panose="02020603050405020304" pitchFamily="18" charset="0"/>
                <a:cs typeface="Times New Roman" panose="02020603050405020304" pitchFamily="18" charset="0"/>
              </a:rPr>
              <a:t>Грушевський</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А) </a:t>
            </a:r>
            <a:r>
              <a:rPr lang="uk-UA" sz="2000" dirty="0">
                <a:latin typeface="Times New Roman" panose="02020603050405020304" pitchFamily="18" charset="0"/>
                <a:cs typeface="Times New Roman" panose="02020603050405020304" pitchFamily="18" charset="0"/>
              </a:rPr>
              <a:t>голова Української думської громади в Державній думі </a:t>
            </a:r>
            <a:r>
              <a:rPr lang="en-US" sz="2000" dirty="0">
                <a:latin typeface="Times New Roman" panose="02020603050405020304" pitchFamily="18" charset="0"/>
                <a:cs typeface="Times New Roman" panose="02020603050405020304" pitchFamily="18" charset="0"/>
              </a:rPr>
              <a:t>I </a:t>
            </a:r>
            <a:r>
              <a:rPr lang="uk-UA" sz="2000" dirty="0">
                <a:latin typeface="Times New Roman" panose="02020603050405020304" pitchFamily="18" charset="0"/>
                <a:cs typeface="Times New Roman" panose="02020603050405020304" pitchFamily="18" charset="0"/>
              </a:rPr>
              <a:t>скликання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Б</a:t>
            </a:r>
            <a:r>
              <a:rPr lang="uk-UA" sz="2000" dirty="0">
                <a:latin typeface="Times New Roman" panose="02020603050405020304" pitchFamily="18" charset="0"/>
                <a:cs typeface="Times New Roman" panose="02020603050405020304" pitchFamily="18" charset="0"/>
              </a:rPr>
              <a:t>) ідейний натхненник Української думської громади в Державній думі </a:t>
            </a:r>
            <a:r>
              <a:rPr lang="en-US" sz="2000" dirty="0">
                <a:latin typeface="Times New Roman" panose="02020603050405020304" pitchFamily="18" charset="0"/>
                <a:cs typeface="Times New Roman" panose="02020603050405020304" pitchFamily="18" charset="0"/>
              </a:rPr>
              <a:t>I </a:t>
            </a:r>
            <a:r>
              <a:rPr lang="uk-UA" sz="2000" dirty="0">
                <a:latin typeface="Times New Roman" panose="02020603050405020304" pitchFamily="18" charset="0"/>
                <a:cs typeface="Times New Roman" panose="02020603050405020304" pitchFamily="18" charset="0"/>
              </a:rPr>
              <a:t>скликання; організатор "Українського вісника"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В</a:t>
            </a:r>
            <a:r>
              <a:rPr lang="uk-UA" sz="2000" dirty="0">
                <a:latin typeface="Times New Roman" panose="02020603050405020304" pitchFamily="18" charset="0"/>
                <a:cs typeface="Times New Roman" panose="02020603050405020304" pitchFamily="18" charset="0"/>
              </a:rPr>
              <a:t>) видавець першої щоденної української газети "Громадська думка " ("Рада</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Г) засновник першої української </a:t>
            </a:r>
            <a:r>
              <a:rPr lang="uk-UA" sz="2000" dirty="0" smtClean="0">
                <a:latin typeface="Times New Roman" panose="02020603050405020304" pitchFamily="18" charset="0"/>
                <a:cs typeface="Times New Roman" panose="02020603050405020304" pitchFamily="18" charset="0"/>
              </a:rPr>
              <a:t>газети</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193254018"/>
              </p:ext>
            </p:extLst>
          </p:nvPr>
        </p:nvGraphicFramePr>
        <p:xfrm>
          <a:off x="1812544" y="4749122"/>
          <a:ext cx="5063745" cy="1463040"/>
        </p:xfrm>
        <a:graphic>
          <a:graphicData uri="http://schemas.openxmlformats.org/drawingml/2006/table">
            <a:tbl>
              <a:tblPr firstRow="1" bandRow="1">
                <a:tableStyleId>{93296810-A885-4BE3-A3E7-6D5BEEA58F35}</a:tableStyleId>
              </a:tblPr>
              <a:tblGrid>
                <a:gridCol w="1012749"/>
                <a:gridCol w="1012749"/>
                <a:gridCol w="1012749"/>
                <a:gridCol w="1012749"/>
                <a:gridCol w="1012749"/>
              </a:tblGrid>
              <a:tr h="0">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А</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Б</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В</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Г</a:t>
                      </a:r>
                      <a:endParaRPr lang="uk-UA" b="1" dirty="0">
                        <a:solidFill>
                          <a:schemeClr val="tx1"/>
                        </a:solidFill>
                        <a:latin typeface="Times New Roman" panose="02020603050405020304" pitchFamily="18" charset="0"/>
                        <a:cs typeface="Times New Roman" panose="02020603050405020304" pitchFamily="18" charset="0"/>
                      </a:endParaRPr>
                    </a:p>
                  </a:txBody>
                  <a:tcPr/>
                </a:tc>
              </a:tr>
              <a:tr h="321479">
                <a:tc>
                  <a:txBody>
                    <a:bodyPr/>
                    <a:lstStyle/>
                    <a:p>
                      <a:r>
                        <a:rPr lang="uk-UA" b="1" dirty="0" smtClean="0">
                          <a:solidFill>
                            <a:schemeClr val="tx1"/>
                          </a:solidFill>
                          <a:latin typeface="Times New Roman" panose="02020603050405020304" pitchFamily="18" charset="0"/>
                          <a:cs typeface="Times New Roman" panose="02020603050405020304" pitchFamily="18" charset="0"/>
                        </a:rPr>
                        <a:t>1</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321479">
                <a:tc>
                  <a:txBody>
                    <a:bodyPr/>
                    <a:lstStyle/>
                    <a:p>
                      <a:r>
                        <a:rPr lang="uk-UA" b="1" dirty="0" smtClean="0">
                          <a:solidFill>
                            <a:schemeClr val="tx1"/>
                          </a:solidFill>
                          <a:latin typeface="Times New Roman" panose="02020603050405020304" pitchFamily="18" charset="0"/>
                          <a:cs typeface="Times New Roman" panose="02020603050405020304" pitchFamily="18" charset="0"/>
                        </a:rPr>
                        <a:t>2</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321479">
                <a:tc>
                  <a:txBody>
                    <a:bodyPr/>
                    <a:lstStyle/>
                    <a:p>
                      <a:r>
                        <a:rPr lang="uk-UA" b="1" dirty="0" smtClean="0">
                          <a:solidFill>
                            <a:schemeClr val="tx1"/>
                          </a:solidFill>
                          <a:latin typeface="Times New Roman" panose="02020603050405020304" pitchFamily="18" charset="0"/>
                          <a:cs typeface="Times New Roman" panose="02020603050405020304" pitchFamily="18" charset="0"/>
                        </a:rPr>
                        <a:t>3</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18284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6032" y="320040"/>
            <a:ext cx="10287000" cy="6537960"/>
          </a:xfrm>
        </p:spPr>
        <p:txBody>
          <a:bodyPr>
            <a:noAutofit/>
          </a:bodyPr>
          <a:lstStyle/>
          <a:p>
            <a:r>
              <a:rPr lang="ru-RU" sz="2000" b="1" dirty="0" smtClean="0">
                <a:solidFill>
                  <a:srgbClr val="002060"/>
                </a:solidFill>
                <a:latin typeface="Times New Roman" panose="02020603050405020304" pitchFamily="18" charset="0"/>
                <a:cs typeface="Times New Roman" panose="02020603050405020304" pitchFamily="18" charset="0"/>
              </a:rPr>
              <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err="1" smtClean="0">
                <a:solidFill>
                  <a:srgbClr val="002060"/>
                </a:solidFill>
                <a:latin typeface="Times New Roman" panose="02020603050405020304" pitchFamily="18" charset="0"/>
                <a:cs typeface="Times New Roman" panose="02020603050405020304" pitchFamily="18" charset="0"/>
              </a:rPr>
              <a:t>Питання</a:t>
            </a:r>
            <a:r>
              <a:rPr lang="ru-RU" sz="2000" b="1" dirty="0" smtClean="0">
                <a:solidFill>
                  <a:srgbClr val="002060"/>
                </a:solidFill>
                <a:latin typeface="Times New Roman" panose="02020603050405020304" pitchFamily="18" charset="0"/>
                <a:cs typeface="Times New Roman" panose="02020603050405020304" pitchFamily="18" charset="0"/>
              </a:rPr>
              <a:t> №10</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Встановіть</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відповідність</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між</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зображенням</a:t>
            </a:r>
            <a:r>
              <a:rPr lang="ru-RU" sz="2000" dirty="0" smtClean="0">
                <a:latin typeface="Times New Roman" panose="02020603050405020304" pitchFamily="18" charset="0"/>
                <a:cs typeface="Times New Roman" panose="02020603050405020304" pitchFamily="18" charset="0"/>
              </a:rPr>
              <a:t> та </a:t>
            </a:r>
            <a:r>
              <a:rPr lang="ru-RU" sz="2000" dirty="0" err="1" smtClean="0">
                <a:latin typeface="Times New Roman" panose="02020603050405020304" pitchFamily="18" charset="0"/>
                <a:cs typeface="Times New Roman" panose="02020603050405020304" pitchFamily="18" charset="0"/>
              </a:rPr>
              <a:t>його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значенням</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1)                                                   2)                                             3)</a:t>
            </a:r>
            <a:br>
              <a:rPr lang="uk-UA" sz="2000" dirty="0" smtClean="0">
                <a:latin typeface="Times New Roman" panose="02020603050405020304" pitchFamily="18" charset="0"/>
                <a:cs typeface="Times New Roman" panose="02020603050405020304" pitchFamily="18" charset="0"/>
              </a:rPr>
            </a:br>
            <a:r>
              <a:rPr lang="uk-UA" sz="1400" dirty="0" smtClean="0">
                <a:latin typeface="Times New Roman" panose="02020603050405020304" pitchFamily="18" charset="0"/>
                <a:cs typeface="Times New Roman" panose="02020603050405020304" pitchFamily="18" charset="0"/>
              </a:rPr>
              <a:t/>
            </a:r>
            <a:br>
              <a:rPr lang="uk-UA" sz="1400" dirty="0" smtClean="0">
                <a:latin typeface="Times New Roman" panose="02020603050405020304" pitchFamily="18" charset="0"/>
                <a:cs typeface="Times New Roman" panose="02020603050405020304" pitchFamily="18" charset="0"/>
              </a:rPr>
            </a:br>
            <a:r>
              <a:rPr lang="uk-UA" sz="1400" dirty="0" smtClean="0">
                <a:latin typeface="Times New Roman" panose="02020603050405020304" pitchFamily="18" charset="0"/>
                <a:cs typeface="Times New Roman" panose="02020603050405020304" pitchFamily="18" charset="0"/>
              </a:rPr>
              <a:t/>
            </a:r>
            <a:br>
              <a:rPr lang="uk-UA" sz="1400" dirty="0" smtClean="0">
                <a:latin typeface="Times New Roman" panose="02020603050405020304" pitchFamily="18" charset="0"/>
                <a:cs typeface="Times New Roman" panose="02020603050405020304" pitchFamily="18" charset="0"/>
              </a:rPr>
            </a:br>
            <a:r>
              <a:rPr lang="uk-UA" sz="1400" dirty="0">
                <a:latin typeface="Times New Roman" panose="02020603050405020304" pitchFamily="18" charset="0"/>
                <a:cs typeface="Times New Roman" panose="02020603050405020304" pitchFamily="18" charset="0"/>
              </a:rPr>
              <a:t/>
            </a:r>
            <a:br>
              <a:rPr lang="uk-UA" sz="1400" dirty="0">
                <a:latin typeface="Times New Roman" panose="02020603050405020304" pitchFamily="18" charset="0"/>
                <a:cs typeface="Times New Roman" panose="02020603050405020304" pitchFamily="18" charset="0"/>
              </a:rPr>
            </a:br>
            <a:r>
              <a:rPr lang="uk-UA" sz="1400" dirty="0" smtClean="0">
                <a:latin typeface="Times New Roman" panose="02020603050405020304" pitchFamily="18" charset="0"/>
                <a:cs typeface="Times New Roman" panose="02020603050405020304" pitchFamily="18" charset="0"/>
              </a:rPr>
              <a:t/>
            </a:r>
            <a:br>
              <a:rPr lang="uk-UA" sz="1400" dirty="0" smtClean="0">
                <a:latin typeface="Times New Roman" panose="02020603050405020304" pitchFamily="18" charset="0"/>
                <a:cs typeface="Times New Roman" panose="02020603050405020304" pitchFamily="18" charset="0"/>
              </a:rPr>
            </a:br>
            <a:r>
              <a:rPr lang="uk-UA" sz="1400" dirty="0" smtClean="0">
                <a:latin typeface="Times New Roman" panose="02020603050405020304" pitchFamily="18" charset="0"/>
                <a:cs typeface="Times New Roman" panose="02020603050405020304" pitchFamily="18" charset="0"/>
              </a:rPr>
              <a:t/>
            </a:r>
            <a:br>
              <a:rPr lang="uk-UA" sz="1400" dirty="0" smtClean="0">
                <a:latin typeface="Times New Roman" panose="02020603050405020304" pitchFamily="18" charset="0"/>
                <a:cs typeface="Times New Roman" panose="02020603050405020304" pitchFamily="18" charset="0"/>
              </a:rPr>
            </a:br>
            <a:r>
              <a:rPr lang="uk-UA" sz="1400" dirty="0">
                <a:latin typeface="Times New Roman" panose="02020603050405020304" pitchFamily="18" charset="0"/>
                <a:cs typeface="Times New Roman" panose="02020603050405020304" pitchFamily="18" charset="0"/>
              </a:rPr>
              <a:t/>
            </a:r>
            <a:br>
              <a:rPr lang="uk-UA" sz="1400" dirty="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перше </a:t>
            </a:r>
            <a:r>
              <a:rPr lang="ru-RU" sz="2000" dirty="0" err="1">
                <a:latin typeface="Times New Roman" panose="02020603050405020304" pitchFamily="18" charset="0"/>
                <a:cs typeface="Times New Roman" panose="02020603050405020304" pitchFamily="18" charset="0"/>
              </a:rPr>
              <a:t>товариство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Просвіта</a:t>
            </a:r>
            <a:r>
              <a:rPr lang="ru-RU" sz="2000" dirty="0">
                <a:latin typeface="Times New Roman" panose="02020603050405020304" pitchFamily="18" charset="0"/>
                <a:cs typeface="Times New Roman" panose="02020603050405020304" pitchFamily="18" charset="0"/>
              </a:rPr>
              <a:t>" в</a:t>
            </a:r>
            <a:br>
              <a:rPr lang="ru-RU" sz="2000" dirty="0">
                <a:latin typeface="Times New Roman" panose="02020603050405020304" pitchFamily="18" charset="0"/>
                <a:cs typeface="Times New Roman" panose="02020603050405020304" pitchFamily="18" charset="0"/>
              </a:rPr>
            </a:br>
            <a:r>
              <a:rPr lang="ru-RU" sz="2000" dirty="0" err="1">
                <a:latin typeface="Times New Roman" panose="02020603050405020304" pitchFamily="18" charset="0"/>
                <a:cs typeface="Times New Roman" panose="02020603050405020304" pitchFamily="18" charset="0"/>
              </a:rPr>
              <a:t>Наддніпрянській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Україні</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Б) перша </a:t>
            </a:r>
            <a:r>
              <a:rPr lang="ru-RU" sz="2000" dirty="0" err="1">
                <a:latin typeface="Times New Roman" panose="02020603050405020304" pitchFamily="18" charset="0"/>
                <a:cs typeface="Times New Roman" panose="02020603050405020304" pitchFamily="18" charset="0"/>
              </a:rPr>
              <a:t>українська</a:t>
            </a:r>
            <a:r>
              <a:rPr lang="ru-RU" sz="2000" dirty="0">
                <a:latin typeface="Times New Roman" panose="02020603050405020304" pitchFamily="18" charset="0"/>
                <a:cs typeface="Times New Roman" panose="02020603050405020304" pitchFamily="18" charset="0"/>
              </a:rPr>
              <a:t> газета в</a:t>
            </a:r>
            <a:br>
              <a:rPr lang="ru-RU" sz="2000" dirty="0">
                <a:latin typeface="Times New Roman" panose="02020603050405020304" pitchFamily="18" charset="0"/>
                <a:cs typeface="Times New Roman" panose="02020603050405020304" pitchFamily="18" charset="0"/>
              </a:rPr>
            </a:br>
            <a:r>
              <a:rPr lang="ru-RU" sz="2000" dirty="0" err="1">
                <a:latin typeface="Times New Roman" panose="02020603050405020304" pitchFamily="18" charset="0"/>
                <a:cs typeface="Times New Roman" panose="02020603050405020304" pitchFamily="18" charset="0"/>
              </a:rPr>
              <a:t>Наддніпрянщині</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В) </a:t>
            </a:r>
            <a:r>
              <a:rPr lang="ru-RU" sz="2000" dirty="0" err="1">
                <a:latin typeface="Times New Roman" panose="02020603050405020304" pitchFamily="18" charset="0"/>
                <a:cs typeface="Times New Roman" panose="02020603050405020304" pitchFamily="18" charset="0"/>
              </a:rPr>
              <a:t>Українська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думська</a:t>
            </a:r>
            <a:r>
              <a:rPr lang="ru-RU" sz="2000" dirty="0">
                <a:latin typeface="Times New Roman" panose="02020603050405020304" pitchFamily="18" charset="0"/>
                <a:cs typeface="Times New Roman" panose="02020603050405020304" pitchFamily="18" charset="0"/>
              </a:rPr>
              <a:t> громада в </a:t>
            </a:r>
            <a:r>
              <a:rPr lang="ru-RU" sz="2000" dirty="0" err="1">
                <a:latin typeface="Times New Roman" panose="02020603050405020304" pitchFamily="18" charset="0"/>
                <a:cs typeface="Times New Roman" panose="02020603050405020304" pitchFamily="18" charset="0"/>
              </a:rPr>
              <a:t>державній</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err="1">
                <a:latin typeface="Times New Roman" panose="02020603050405020304" pitchFamily="18" charset="0"/>
                <a:cs typeface="Times New Roman" panose="02020603050405020304" pitchFamily="18" charset="0"/>
              </a:rPr>
              <a:t>думі</a:t>
            </a:r>
            <a:r>
              <a:rPr lang="ru-RU" sz="2000" dirty="0">
                <a:latin typeface="Times New Roman" panose="02020603050405020304" pitchFamily="18" charset="0"/>
                <a:cs typeface="Times New Roman" panose="02020603050405020304" pitchFamily="18" charset="0"/>
              </a:rPr>
              <a:t> I </a:t>
            </a:r>
            <a:r>
              <a:rPr lang="ru-RU" sz="2000" dirty="0" err="1">
                <a:latin typeface="Times New Roman" panose="02020603050405020304" pitchFamily="18" charset="0"/>
                <a:cs typeface="Times New Roman" panose="02020603050405020304" pitchFamily="18" charset="0"/>
              </a:rPr>
              <a:t>скликання</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Г) перша </a:t>
            </a:r>
            <a:r>
              <a:rPr lang="ru-RU" sz="2000" dirty="0" err="1">
                <a:latin typeface="Times New Roman" panose="02020603050405020304" pitchFamily="18" charset="0"/>
                <a:cs typeface="Times New Roman" panose="02020603050405020304" pitchFamily="18" charset="0"/>
              </a:rPr>
              <a:t>щоденна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українська</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газета</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a:t>
            </a:r>
            <a:r>
              <a:rPr lang="uk-UA" sz="2000" b="1" dirty="0">
                <a:solidFill>
                  <a:srgbClr val="002060"/>
                </a:solidFill>
                <a:latin typeface="Times New Roman" panose="02020603050405020304" pitchFamily="18" charset="0"/>
                <a:cs typeface="Times New Roman" panose="02020603050405020304" pitchFamily="18" charset="0"/>
              </a:rPr>
              <a:t>№</a:t>
            </a:r>
            <a:r>
              <a:rPr lang="uk-UA" sz="2000" b="1" dirty="0" smtClean="0">
                <a:solidFill>
                  <a:srgbClr val="002060"/>
                </a:solidFill>
                <a:latin typeface="Times New Roman" panose="02020603050405020304" pitchFamily="18" charset="0"/>
                <a:cs typeface="Times New Roman" panose="02020603050405020304" pitchFamily="18" charset="0"/>
              </a:rPr>
              <a:t>11</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Українські парламентські громади в І та ІІ Державних Думах Російської імперії обстоювали</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a:t>
            </a:r>
            <a:r>
              <a:rPr lang="uk-UA" sz="2000" i="1" dirty="0">
                <a:latin typeface="Times New Roman" panose="02020603050405020304" pitchFamily="18" charset="0"/>
                <a:cs typeface="Times New Roman" panose="02020603050405020304" pitchFamily="18" charset="0"/>
              </a:rPr>
              <a:t>А) ідею скасування Емського указу Б) право України на освіту і судочинство українською мовою В) вимогу створення української автокефальної церкви Г) гасло ліквідації «межі </a:t>
            </a:r>
            <a:r>
              <a:rPr lang="uk-UA" sz="2000" i="1" dirty="0" smtClean="0">
                <a:latin typeface="Times New Roman" panose="02020603050405020304" pitchFamily="18" charset="0"/>
                <a:cs typeface="Times New Roman" panose="02020603050405020304" pitchFamily="18" charset="0"/>
              </a:rPr>
              <a:t>осілості» в українських губерніях</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uk-UA" sz="1400" dirty="0"/>
              <a:t/>
            </a:r>
            <a:br>
              <a:rPr lang="uk-UA" sz="1400" dirty="0"/>
            </a:br>
            <a:r>
              <a:rPr lang="uk-UA" sz="1400" dirty="0">
                <a:latin typeface="Times New Roman" panose="02020603050405020304" pitchFamily="18" charset="0"/>
                <a:cs typeface="Times New Roman" panose="02020603050405020304" pitchFamily="18" charset="0"/>
              </a:rPr>
              <a:t/>
            </a:r>
            <a:br>
              <a:rPr lang="uk-UA" sz="1400" dirty="0">
                <a:latin typeface="Times New Roman" panose="02020603050405020304" pitchFamily="18" charset="0"/>
                <a:cs typeface="Times New Roman" panose="02020603050405020304" pitchFamily="18" charset="0"/>
              </a:rPr>
            </a:br>
            <a:endParaRPr lang="uk-UA" sz="14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730712728"/>
              </p:ext>
            </p:extLst>
          </p:nvPr>
        </p:nvGraphicFramePr>
        <p:xfrm>
          <a:off x="5449826" y="3127435"/>
          <a:ext cx="3364990" cy="1463040"/>
        </p:xfrm>
        <a:graphic>
          <a:graphicData uri="http://schemas.openxmlformats.org/drawingml/2006/table">
            <a:tbl>
              <a:tblPr firstRow="1" bandRow="1">
                <a:tableStyleId>{5C22544A-7EE6-4342-B048-85BDC9FD1C3A}</a:tableStyleId>
              </a:tblPr>
              <a:tblGrid>
                <a:gridCol w="672998"/>
                <a:gridCol w="672998"/>
                <a:gridCol w="672998"/>
                <a:gridCol w="672998"/>
                <a:gridCol w="672998"/>
              </a:tblGrid>
              <a:tr h="296098">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А</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Б</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В</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Г</a:t>
                      </a:r>
                      <a:endParaRPr lang="uk-UA" b="1" dirty="0">
                        <a:solidFill>
                          <a:schemeClr val="tx1"/>
                        </a:solidFill>
                        <a:latin typeface="Times New Roman" panose="02020603050405020304" pitchFamily="18" charset="0"/>
                        <a:cs typeface="Times New Roman" panose="02020603050405020304" pitchFamily="18" charset="0"/>
                      </a:endParaRPr>
                    </a:p>
                  </a:txBody>
                  <a:tcPr/>
                </a:tc>
              </a:tr>
              <a:tr h="212134">
                <a:tc>
                  <a:txBody>
                    <a:bodyPr/>
                    <a:lstStyle/>
                    <a:p>
                      <a:r>
                        <a:rPr lang="uk-UA" b="1" dirty="0" smtClean="0">
                          <a:solidFill>
                            <a:schemeClr val="tx1"/>
                          </a:solidFill>
                          <a:latin typeface="Times New Roman" panose="02020603050405020304" pitchFamily="18" charset="0"/>
                          <a:cs typeface="Times New Roman" panose="02020603050405020304" pitchFamily="18" charset="0"/>
                        </a:rPr>
                        <a:t>1</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12134">
                <a:tc>
                  <a:txBody>
                    <a:bodyPr/>
                    <a:lstStyle/>
                    <a:p>
                      <a:r>
                        <a:rPr lang="uk-UA" b="1" dirty="0" smtClean="0">
                          <a:solidFill>
                            <a:schemeClr val="tx1"/>
                          </a:solidFill>
                          <a:latin typeface="Times New Roman" panose="02020603050405020304" pitchFamily="18" charset="0"/>
                          <a:cs typeface="Times New Roman" panose="02020603050405020304" pitchFamily="18" charset="0"/>
                        </a:rPr>
                        <a:t>2</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12134">
                <a:tc>
                  <a:txBody>
                    <a:bodyPr/>
                    <a:lstStyle/>
                    <a:p>
                      <a:r>
                        <a:rPr lang="uk-UA" b="1" dirty="0" smtClean="0">
                          <a:solidFill>
                            <a:schemeClr val="tx1"/>
                          </a:solidFill>
                          <a:latin typeface="Times New Roman" panose="02020603050405020304" pitchFamily="18" charset="0"/>
                          <a:cs typeface="Times New Roman" panose="02020603050405020304" pitchFamily="18" charset="0"/>
                        </a:rPr>
                        <a:t>3</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pic>
        <p:nvPicPr>
          <p:cNvPr id="6" name="Рисунок 5"/>
          <p:cNvPicPr>
            <a:picLocks noChangeAspect="1"/>
          </p:cNvPicPr>
          <p:nvPr/>
        </p:nvPicPr>
        <p:blipFill>
          <a:blip r:embed="rId2"/>
          <a:stretch>
            <a:fillRect/>
          </a:stretch>
        </p:blipFill>
        <p:spPr>
          <a:xfrm>
            <a:off x="794034" y="1186453"/>
            <a:ext cx="1819655" cy="1288070"/>
          </a:xfrm>
          <a:prstGeom prst="rect">
            <a:avLst/>
          </a:prstGeom>
        </p:spPr>
      </p:pic>
      <p:pic>
        <p:nvPicPr>
          <p:cNvPr id="7" name="Рисунок 6"/>
          <p:cNvPicPr>
            <a:picLocks noChangeAspect="1"/>
          </p:cNvPicPr>
          <p:nvPr/>
        </p:nvPicPr>
        <p:blipFill>
          <a:blip r:embed="rId3"/>
          <a:stretch>
            <a:fillRect/>
          </a:stretch>
        </p:blipFill>
        <p:spPr>
          <a:xfrm>
            <a:off x="4168919" y="1023506"/>
            <a:ext cx="1280907" cy="1924860"/>
          </a:xfrm>
          <a:prstGeom prst="rect">
            <a:avLst/>
          </a:prstGeom>
        </p:spPr>
      </p:pic>
      <p:pic>
        <p:nvPicPr>
          <p:cNvPr id="8" name="Рисунок 7"/>
          <p:cNvPicPr>
            <a:picLocks noChangeAspect="1"/>
          </p:cNvPicPr>
          <p:nvPr/>
        </p:nvPicPr>
        <p:blipFill>
          <a:blip r:embed="rId4"/>
          <a:stretch>
            <a:fillRect/>
          </a:stretch>
        </p:blipFill>
        <p:spPr>
          <a:xfrm>
            <a:off x="6547478" y="1055735"/>
            <a:ext cx="1929384" cy="1906684"/>
          </a:xfrm>
          <a:prstGeom prst="rect">
            <a:avLst/>
          </a:prstGeom>
        </p:spPr>
      </p:pic>
    </p:spTree>
    <p:extLst>
      <p:ext uri="{BB962C8B-B14F-4D97-AF65-F5344CB8AC3E}">
        <p14:creationId xmlns:p14="http://schemas.microsoft.com/office/powerpoint/2010/main" val="990369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5760" y="2176272"/>
            <a:ext cx="10762488" cy="2066544"/>
          </a:xfrm>
        </p:spPr>
        <p:style>
          <a:lnRef idx="1">
            <a:schemeClr val="accent3"/>
          </a:lnRef>
          <a:fillRef idx="3">
            <a:schemeClr val="accent3"/>
          </a:fillRef>
          <a:effectRef idx="2">
            <a:schemeClr val="accent3"/>
          </a:effectRef>
          <a:fontRef idx="minor">
            <a:schemeClr val="lt1"/>
          </a:fontRef>
        </p:style>
        <p:txBody>
          <a:bodyPr>
            <a:normAutofit/>
          </a:bodyPr>
          <a:lstStyle/>
          <a:p>
            <a:pPr algn="ct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Аграрна</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реформа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П.Столипіна</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Український</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політичний</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і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національно-культурний</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рух</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у 1907–1914 </a:t>
            </a:r>
            <a:r>
              <a:rPr lang="ru-RU"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рр</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638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TM03457515[[fn=Вид]]</Template>
  <TotalTime>125</TotalTime>
  <Words>95</Words>
  <Application>Microsoft Office PowerPoint</Application>
  <PresentationFormat>Широкоэкранный</PresentationFormat>
  <Paragraphs>50</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Century Schoolbook</vt:lpstr>
      <vt:lpstr>Times New Roman</vt:lpstr>
      <vt:lpstr>Wingdings 2</vt:lpstr>
      <vt:lpstr>View</vt:lpstr>
      <vt:lpstr>Узагальнення з теми:  «Україна на початку  XX ст. перед викликами модернізації»</vt:lpstr>
      <vt:lpstr>Графічний диктант  "Особливості соціально-економічного розвитку Наддніпрянщини. Політизація та радикалізація українського національного відродження руху" </vt:lpstr>
      <vt:lpstr>Питання №1  Промисловість Наддніпрянської України трималася на кам’яно-вугільній, металургійній і цукровій галузях  А) так Б) ні  Питання №2  Монополізація - це об’єднання підприємств чи господарське товариство, що виробляє значну кількість продукції певного виду, завдяки чому посідає домінуюче становище на ринку й за рахунок встановлення більш високих цін отримує надвисокі прибутки.  А) так Б) ні  Питання №3  У 1887 р. Іван Харитоненко ініціював створення першого в Російській імперії цукрового синдикату  А) так Б) ні  Питання №4  Процес монополізації пришвидшився наприкінці XIX ст., коли виникли синдикати «Продвагон», «Продамет», «Продвугілля»  А) так Б) ні  Питання №5  Федір Симиренко з трьома братами Яхненками заснував фірму «Брати Яхненки й Симиренки»  А) так Б) ні  Питання №6  У 1901 р. створено перший на українських землях «Союз кредитних кооперативів» в Одесі  А) так Б) ні Питання №7  У 1900 р. радикально налаштована українофільська студентська молодь на зборах студентських громад у Харкові створила Революційну українську партію (РУП).  А) так Б) ні </vt:lpstr>
      <vt:lpstr>  Питання №8  Програму РУП доручили скласти Миколі Міхновському, і в 1900 р. програмну брошуру під назвою «Самостійна Україна» було видано в Західній Україні й нелегально переправлено до Наддніпрянщини.  А) так Б) ні  Питання №9  Сергій Єфремов, Борис Грінченко, Євген Чикаленко були лідерами Української соціал-демократичної робітничої партії (УСДРП )  А) так Б) ні  Питання №10  Вийшовши з РУП, М. Міхновський зібрав довкола себе групу націонал-революціонерів, представників інтелігенції, студентів, дрібних землевласників (М. і С. Шемети, О. Макаренко, О. Степаненко, М. Шаповал), яка утворила в 1904-1905 рр. Українську народну партію (УНП).  А) так Б) ні  Питання №11  В брошурі "Самостійна Україна" Микола Міхновський сформулював завдання українського національно-визвольного руху на початку ХХ ст.: “Одна, єдина, нероздільна, вільна, самостійна Україна від Карпат аж по Кавказ”.  А) так Б) ні  Питання №12  У другій половині ХІХ ст. на всій території України значно посилився і прискорився процес усвідомлення великою спільністю людей необхідності створення власної національної держави на основі єдності території проживання, формування та поширення єдиної літературної мови, культури, зміцнення економічних зв’язків, що відбуваються під впливом модернізації  А) так Б) ні</vt:lpstr>
      <vt:lpstr>Події російської революції  1905–1907 рр. в Україні</vt:lpstr>
      <vt:lpstr>Питання №1  Яке щоденне періодичне видання було започатковане в роки революції 1905—1907 рр.  Є. Чикаленком?  А) "Громадська думка" ("Рада") Б) "Зоря" В) "Хлібороб" Г) "Основа"  Питання №2  Хто був керівником Української думської громади у І Державній Думі Росії?  А) М.Грушевський Б) І.Шраг В) М.Міхновський Г) В.Шемет  Питання №3  У яких скликаннях російської Державної Думи були створені українські думські громади?  А) I та II Б) II та III В) III та IV Г) I та IV Питання №4  Коли в Наддніпрянській Україні з'явилася українська преса?  А) 12 листопада 1905 р. Б) 9 січня 1905 р. В) 17 жовтня 1905 р. Г) 14 червня 1905 р.  Питання №5  Як називалася перша українська газета в Наддніпрянщині?  А) "Хлібороб" Б) "Громадська думка" ("Рада" В) "Зоря" Г) «Основа»  Питання №6  Де в Наддніпрянщині виникло перше товариство "Просвіта"  А) Київ Б) Одеса В) Катеринослав</vt:lpstr>
      <vt:lpstr>Питання №7  Як називався друкований орган Української думської громади в Державній Думі I скликання? А) "Український вісник" Б) "Громадська думка" В) «Рідна справа — вісті з Думи» Г) «Хлібороб"  Питання №8  Як називався друкований орган Української громади в Державній Думі II скликання?  А) "Громадська думка" Б) "Рідна справа — вісті з Думи» В) "Український вісник" Г) «Хлібороб»  Питання №9  Встановіть відповідність:  1) Євген Чикаленко  2) Ілля Шраг  3) Михайло Грушевський  А) голова Української думської громади в Державній думі I скликання  Б) ідейний натхненник Української думської громади в Державній думі I скликання; організатор "Українського вісника"  В) видавець першої щоденної української газети "Громадська думка " ("Рада")  Г) засновник першої української газети   </vt:lpstr>
      <vt:lpstr> Питання №10  Встановіть відповідність між зображенням та його значенням  1)                                                   2)                                             3)       А) перше товариство "Просвіта" в Наддніпрянській Україні Б) перша українська газета в Наддніпрянщині В) Українська думська громада в державній думі I скликання Г) перша щоденна українська газета  Питання №11  Українські парламентські громади в І та ІІ Державних Думах Російської імперії обстоювали:  А) ідею скасування Емського указу Б) право України на освіту і судочинство українською мовою В) вимогу створення української автокефальної церкви Г) гасло ліквідації «межі осілості» в українських губерніях    </vt:lpstr>
      <vt:lpstr>Аграрна реформа П.Столипіна. Український політичний і національно-культурний рух у 1907–1914 рр</vt:lpstr>
      <vt:lpstr>Питання №1  Укажіть завдання, що мали бути вирішені в ході земельної реформи П. Столипіна?  1. Підняти ефективність сільського господарства.  2. Розширити ринки збуту сільськогосподарської продукції.  3. Скасувати панщину та кріпосницьку залежність селян. 4. Ліквідувати сільську общину і передати селянам у приватну власність земель, якими вони користувалися  5. Подолати кризу сільськогосподарського перевиробництва.  6. Вирішити проблему аграрного перенаселення.  А) 2, 4, 5        Б) 3, 5, 6      В) 1, 4, 6       Г) 1, 3, 4  Питання №2  Унаслідок проведення земельної реформи П. Столипіна в Україні :  А) зупинено процес майнового розшарування селянства  Б) утверджено приватне селянське землеволодіння  В) подолано селянське малоземелля та безземелля  Г) остаточно зруйновано селянську общину  Питання №3 Під час проведення Столипінської аграрної реформи:  А) розвивалося общинне (громадське) землеволодіння  Б) вводилося зрівняльне землекористування «за трудовими нормами»  В) примусово відчужувалися поміщицькі землі  Г) заохочувалося створення хуторів і відрубів </vt:lpstr>
      <vt:lpstr>  Питання №4  Вкажіть діяча, якого зображено на фото?        А) І. Шраг Б) Є.Чикаленко В) П.Столипін Г) М.Грушевський  Питання №5  Відповідно до аграрної реформи П.Столипіна, цільна ділянка землі, яка переходила з общинної у приватну власність селянина, називалася...  А) відруб Б) хутір В) поселення Г) громадське землеволодіння  Питання №6  Відповідно до реформи П.Столипіна, відокремлене сільське поселення з господарством і приналежною до нього землею - це...  А) хутір Б) відруб В) общинне землеволодіння Питання №7  ТУП (Товариство українських поступовців) - це:  А) міжпартійний національний координаційний блок, який виник у Харкові 1908 року для координації українського національного руху в Наддніпрянській Україні  Б) громадсько-політична організація, яка виникла у Києві 1906року для координаціі проросійського руху на територіі України  В) міжпартійний національний координаційний блок ,який виник у Києві 1908 року для координаціі українського національного руху в Наддніпрянській Україні  Г) нелегальна громадсько-політична організація,яка виникла 1906 року у Львові для координації українського національного руху в Наддніпрянській Україні</vt:lpstr>
      <vt:lpstr>Питання №8  До яких вимог зводилася політична програма ТУП? А) парламентаризм  Б) національно-територіальна автономія України  В) перебудова Російської держави на федеративних засадах  Г) державна незалежність України  Д) демократична республіка Україна  Питання №9  Укажіть, хто НЕ був членом Товариства українських поступовців?  А) М. Русов Б) Є. Чикаленко В) І. Шраг Г) С. Єфремов Д) М.Грушевський  Питання №10  Вкажіть хронологічні рамки аграрної реформи Петра Столипіна:  А) 1906-1911 р. Б) 1905-1908 рр. В) 1908-1911 р. Г) 1906-1907 рр.  Питання №11  Встановіть відповідність:  1) початок аграрної реформи П.Столипіна  2) указ П.Столипіна "Про закриття інородницьких товариств"  3) створення ТУП (Товариства українських поступовців)  А) 1906 р.  Б) 1908 р.  В) 1910 р.  Г) 1911 р.  </vt:lpstr>
      <vt:lpstr>Радикалізація українського політичного та соціального руху.  Справа Бейліса</vt:lpstr>
      <vt:lpstr>Питання №1  Який напрям політики царського уряду щодо України після революції 1905—1907 рр. розкриває поданий нижче уривок з історичного джерела? «Українська мова непридатна для створення рідної малоросам обласної культури… Південноросійська народна школа не має потреби в малоросійських підручниках і навчанні. Підручники та книги на українській мові не тільки некорисні, але й небезпечні…»  А) подолання сепаратизму поляків-землевласників Правобережжя  Б) міграція росіян на Південь і Схід України  В) земельна реформа П. Столипіна  Г) великодержавний шовінізм  Питання №2  Де і коли відбулося перше віче галицьких українців?  А) 30 листопада 1880 р., Львів  Б) 3 жовтня 1899 р., Львів  В) 30 листопада 1880 р., Київ  Г) 25 травня 1899 р., Київ  Питання №3  Хто був ініціатор першого віча в Галичині?  А) Володимир Барвінський Б) Іван Франко В) Юліан Бачинський Г) Михайло Павлик  </vt:lpstr>
      <vt:lpstr>Питання №4  Встановіть відповідність між поняття та його значенням:  1) шовінізм  2) народні віча  3) ксенофобія  4) радикалізація політичного життя  А) представницько-законодавчий орган, що діяв в 1861-1918 рр.  Б) перехід політичних сил до дій, спрямованих на корінні зміни наявних соціальних і політичних інститутів суспільства  В) пропагування переваги одного народу над іншими й обгрунтування "права" на дискримінацію та пригнічення інших  Г) несприйняття чужої культури, мови, поведінки; дискримінація за національнокультурними ознаками Д) громадські збори, що проводилися на західно-українських землях із ухваленням резолюцій, які відправлялися органам влади і бралися до уваги політичними партіями </vt:lpstr>
      <vt:lpstr>Питання №5  В якому році було проведено виборчу реформу в Австрійській імперії та запроваджено загальне виборче право?  А) 1907 р. Б) 1880 р. В) 1911 р. Г) 1913 р.  Питання №6  Хто зображений на фото?         А) Володимир Барвінський, ініціатор першого народного віча на Галичині  Б) Євген Чикаленко, видавець першої української щоденної газети  В) Ілля Шраг, голова української парламентської громади в I Державній Думі  Г) Юліан Бачинський, один із лідерів РУРП, автор праці "Україна irredenta"  Питання №7  Оберіть хронологічні рамки "Справи Бейліса": А) осінь 1913 р. Б) 1911-1913 рр. В) 1906-1911 рр. Г) 1907 р.     </vt:lpstr>
      <vt:lpstr>Питання №8 Розташуйте події у хронологічній послідовності:  1. Справа Бейліса  2. реформа виборчої системи в Австро-Угорщині  3. перше народне віче галицьких українців  4. судовий процес над Бейлісом, виправдання Бейліса та закриття справи  Питання №9  Сутність події, що увійшла в історію під назвою «Справа Бейліса»:  А) розпочата київською єврейською громадою судова справа проти учасників погрому  Б) спровокована антисемітами судова справа у Києві, що завершилася виправданням несправедливо обвинуваченого єврея Бейліса  В) спровокована антисемітами судова справа у Києві, яка закінчилася покаранням єврея Бейліса за ритуальне вбивство  Г) судова справа, що завершилася викриттям антисемітизму в Російській імперії  Питання №10  Якої події стосуються зображення?       А) реформи виборчої системи в Австро-Угорщині   Б) аграрної реформи Петра Столипіна В) Справи Бейліса</vt:lpstr>
      <vt:lpstr>Домашнє завдання:  повторити параграфи  27-31, 33-34 пункт 1-2 пройти контрольний онлайн тест  https://vseosvita.ua/test/start/fsg562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Узагальнення з теми:  «Україна на початку XX ст. перед викликами модернізації»</dc:title>
  <dc:creator>nasti</dc:creator>
  <cp:lastModifiedBy>nasti</cp:lastModifiedBy>
  <cp:revision>15</cp:revision>
  <dcterms:created xsi:type="dcterms:W3CDTF">2021-04-15T08:00:38Z</dcterms:created>
  <dcterms:modified xsi:type="dcterms:W3CDTF">2021-04-22T15:21:23Z</dcterms:modified>
</cp:coreProperties>
</file>