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4" r:id="rId1"/>
  </p:sldMasterIdLst>
  <p:sldIdLst>
    <p:sldId id="256" r:id="rId2"/>
    <p:sldId id="257" r:id="rId3"/>
    <p:sldId id="258" r:id="rId4"/>
    <p:sldId id="259" r:id="rId5"/>
    <p:sldId id="260" r:id="rId6"/>
    <p:sldId id="262" r:id="rId7"/>
    <p:sldId id="261" r:id="rId8"/>
    <p:sldId id="263" r:id="rId9"/>
    <p:sldId id="264" r:id="rId10"/>
    <p:sldId id="265" r:id="rId11"/>
    <p:sldId id="266" r:id="rId12"/>
    <p:sldId id="267" r:id="rId13"/>
    <p:sldId id="268" r:id="rId14"/>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629"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EAD737A-9CA0-4382-B2C8-DE5F12D1DE1C}" type="datetimeFigureOut">
              <a:rPr lang="uk-UA" smtClean="0"/>
              <a:t>22.04.2021</a:t>
            </a:fld>
            <a:endParaRPr lang="uk-UA"/>
          </a:p>
        </p:txBody>
      </p:sp>
      <p:sp>
        <p:nvSpPr>
          <p:cNvPr id="5" name="Footer Placeholder 4"/>
          <p:cNvSpPr>
            <a:spLocks noGrp="1"/>
          </p:cNvSpPr>
          <p:nvPr>
            <p:ph type="ftr" sz="quarter" idx="11"/>
          </p:nvPr>
        </p:nvSpPr>
        <p:spPr>
          <a:xfrm>
            <a:off x="5332412" y="5883275"/>
            <a:ext cx="4324044" cy="365125"/>
          </a:xfrm>
        </p:spPr>
        <p:txBody>
          <a:bodyPr/>
          <a:lstStyle/>
          <a:p>
            <a:endParaRPr lang="uk-UA"/>
          </a:p>
        </p:txBody>
      </p:sp>
      <p:sp>
        <p:nvSpPr>
          <p:cNvPr id="6" name="Slide Number Placeholder 5"/>
          <p:cNvSpPr>
            <a:spLocks noGrp="1"/>
          </p:cNvSpPr>
          <p:nvPr>
            <p:ph type="sldNum" sz="quarter" idx="12"/>
          </p:nvPr>
        </p:nvSpPr>
        <p:spPr/>
        <p:txBody>
          <a:bodyPr/>
          <a:lstStyle/>
          <a:p>
            <a:fld id="{73413567-7B27-4103-A5E8-B06FBE12FD6E}" type="slidenum">
              <a:rPr lang="uk-UA" smtClean="0"/>
              <a:t>‹#›</a:t>
            </a:fld>
            <a:endParaRPr lang="uk-UA"/>
          </a:p>
        </p:txBody>
      </p:sp>
    </p:spTree>
    <p:extLst>
      <p:ext uri="{BB962C8B-B14F-4D97-AF65-F5344CB8AC3E}">
        <p14:creationId xmlns:p14="http://schemas.microsoft.com/office/powerpoint/2010/main" val="1889356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EAD737A-9CA0-4382-B2C8-DE5F12D1DE1C}" type="datetimeFigureOut">
              <a:rPr lang="uk-UA" smtClean="0"/>
              <a:t>22.04.2021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3413567-7B27-4103-A5E8-B06FBE12FD6E}" type="slidenum">
              <a:rPr lang="uk-UA" smtClean="0"/>
              <a:t>‹#›</a:t>
            </a:fld>
            <a:endParaRPr lang="uk-UA"/>
          </a:p>
        </p:txBody>
      </p:sp>
    </p:spTree>
    <p:extLst>
      <p:ext uri="{BB962C8B-B14F-4D97-AF65-F5344CB8AC3E}">
        <p14:creationId xmlns:p14="http://schemas.microsoft.com/office/powerpoint/2010/main" val="2969248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EAD737A-9CA0-4382-B2C8-DE5F12D1DE1C}" type="datetimeFigureOut">
              <a:rPr lang="uk-UA" smtClean="0"/>
              <a:t>22.04.2021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3413567-7B27-4103-A5E8-B06FBE12FD6E}" type="slidenum">
              <a:rPr lang="uk-UA" smtClean="0"/>
              <a:t>‹#›</a:t>
            </a:fld>
            <a:endParaRPr lang="uk-UA"/>
          </a:p>
        </p:txBody>
      </p:sp>
    </p:spTree>
    <p:extLst>
      <p:ext uri="{BB962C8B-B14F-4D97-AF65-F5344CB8AC3E}">
        <p14:creationId xmlns:p14="http://schemas.microsoft.com/office/powerpoint/2010/main" val="1932040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EAD737A-9CA0-4382-B2C8-DE5F12D1DE1C}" type="datetimeFigureOut">
              <a:rPr lang="uk-UA" smtClean="0"/>
              <a:t>22.04.2021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3413567-7B27-4103-A5E8-B06FBE12FD6E}" type="slidenum">
              <a:rPr lang="uk-UA" smtClean="0"/>
              <a:t>‹#›</a:t>
            </a:fld>
            <a:endParaRPr lang="uk-UA"/>
          </a:p>
        </p:txBody>
      </p:sp>
    </p:spTree>
    <p:extLst>
      <p:ext uri="{BB962C8B-B14F-4D97-AF65-F5344CB8AC3E}">
        <p14:creationId xmlns:p14="http://schemas.microsoft.com/office/powerpoint/2010/main" val="3374489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EAD737A-9CA0-4382-B2C8-DE5F12D1DE1C}" type="datetimeFigureOut">
              <a:rPr lang="uk-UA" smtClean="0"/>
              <a:t>22.04.2021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3413567-7B27-4103-A5E8-B06FBE12FD6E}" type="slidenum">
              <a:rPr lang="uk-UA" smtClean="0"/>
              <a:t>‹#›</a:t>
            </a:fld>
            <a:endParaRPr lang="uk-UA"/>
          </a:p>
        </p:txBody>
      </p:sp>
    </p:spTree>
    <p:extLst>
      <p:ext uri="{BB962C8B-B14F-4D97-AF65-F5344CB8AC3E}">
        <p14:creationId xmlns:p14="http://schemas.microsoft.com/office/powerpoint/2010/main" val="12746161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EAD737A-9CA0-4382-B2C8-DE5F12D1DE1C}" type="datetimeFigureOut">
              <a:rPr lang="uk-UA" smtClean="0"/>
              <a:t>22.04.2021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3413567-7B27-4103-A5E8-B06FBE12FD6E}" type="slidenum">
              <a:rPr lang="uk-UA" smtClean="0"/>
              <a:t>‹#›</a:t>
            </a:fld>
            <a:endParaRPr lang="uk-UA"/>
          </a:p>
        </p:txBody>
      </p:sp>
    </p:spTree>
    <p:extLst>
      <p:ext uri="{BB962C8B-B14F-4D97-AF65-F5344CB8AC3E}">
        <p14:creationId xmlns:p14="http://schemas.microsoft.com/office/powerpoint/2010/main" val="10622176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EAD737A-9CA0-4382-B2C8-DE5F12D1DE1C}" type="datetimeFigureOut">
              <a:rPr lang="uk-UA" smtClean="0"/>
              <a:t>22.04.2021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3413567-7B27-4103-A5E8-B06FBE12FD6E}" type="slidenum">
              <a:rPr lang="uk-UA" smtClean="0"/>
              <a:t>‹#›</a:t>
            </a:fld>
            <a:endParaRPr lang="uk-UA"/>
          </a:p>
        </p:txBody>
      </p:sp>
    </p:spTree>
    <p:extLst>
      <p:ext uri="{BB962C8B-B14F-4D97-AF65-F5344CB8AC3E}">
        <p14:creationId xmlns:p14="http://schemas.microsoft.com/office/powerpoint/2010/main" val="33728633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EAD737A-9CA0-4382-B2C8-DE5F12D1DE1C}" type="datetimeFigureOut">
              <a:rPr lang="uk-UA" smtClean="0"/>
              <a:t>22.04.2021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3413567-7B27-4103-A5E8-B06FBE12FD6E}" type="slidenum">
              <a:rPr lang="uk-UA" smtClean="0"/>
              <a:t>‹#›</a:t>
            </a:fld>
            <a:endParaRPr lang="uk-UA"/>
          </a:p>
        </p:txBody>
      </p:sp>
    </p:spTree>
    <p:extLst>
      <p:ext uri="{BB962C8B-B14F-4D97-AF65-F5344CB8AC3E}">
        <p14:creationId xmlns:p14="http://schemas.microsoft.com/office/powerpoint/2010/main" val="33831757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EAD737A-9CA0-4382-B2C8-DE5F12D1DE1C}" type="datetimeFigureOut">
              <a:rPr lang="uk-UA" smtClean="0"/>
              <a:t>22.04.2021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3413567-7B27-4103-A5E8-B06FBE12FD6E}" type="slidenum">
              <a:rPr lang="uk-UA" smtClean="0"/>
              <a:t>‹#›</a:t>
            </a:fld>
            <a:endParaRPr lang="uk-UA"/>
          </a:p>
        </p:txBody>
      </p:sp>
    </p:spTree>
    <p:extLst>
      <p:ext uri="{BB962C8B-B14F-4D97-AF65-F5344CB8AC3E}">
        <p14:creationId xmlns:p14="http://schemas.microsoft.com/office/powerpoint/2010/main" val="348743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EAD737A-9CA0-4382-B2C8-DE5F12D1DE1C}" type="datetimeFigureOut">
              <a:rPr lang="uk-UA" smtClean="0"/>
              <a:t>22.04.2021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a:xfrm>
            <a:off x="10951856" y="5867131"/>
            <a:ext cx="551167" cy="365125"/>
          </a:xfrm>
        </p:spPr>
        <p:txBody>
          <a:bodyPr/>
          <a:lstStyle/>
          <a:p>
            <a:fld id="{73413567-7B27-4103-A5E8-B06FBE12FD6E}" type="slidenum">
              <a:rPr lang="uk-UA" smtClean="0"/>
              <a:t>‹#›</a:t>
            </a:fld>
            <a:endParaRPr lang="uk-UA"/>
          </a:p>
        </p:txBody>
      </p:sp>
    </p:spTree>
    <p:extLst>
      <p:ext uri="{BB962C8B-B14F-4D97-AF65-F5344CB8AC3E}">
        <p14:creationId xmlns:p14="http://schemas.microsoft.com/office/powerpoint/2010/main" val="179854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EAD737A-9CA0-4382-B2C8-DE5F12D1DE1C}" type="datetimeFigureOut">
              <a:rPr lang="uk-UA" smtClean="0"/>
              <a:t>22.04.2021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3413567-7B27-4103-A5E8-B06FBE12FD6E}" type="slidenum">
              <a:rPr lang="uk-UA" smtClean="0"/>
              <a:t>‹#›</a:t>
            </a:fld>
            <a:endParaRPr lang="uk-UA"/>
          </a:p>
        </p:txBody>
      </p:sp>
    </p:spTree>
    <p:extLst>
      <p:ext uri="{BB962C8B-B14F-4D97-AF65-F5344CB8AC3E}">
        <p14:creationId xmlns:p14="http://schemas.microsoft.com/office/powerpoint/2010/main" val="1892285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EAD737A-9CA0-4382-B2C8-DE5F12D1DE1C}" type="datetimeFigureOut">
              <a:rPr lang="uk-UA" smtClean="0"/>
              <a:t>22.04.2021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3413567-7B27-4103-A5E8-B06FBE12FD6E}" type="slidenum">
              <a:rPr lang="uk-UA" smtClean="0"/>
              <a:t>‹#›</a:t>
            </a:fld>
            <a:endParaRPr lang="uk-UA"/>
          </a:p>
        </p:txBody>
      </p:sp>
    </p:spTree>
    <p:extLst>
      <p:ext uri="{BB962C8B-B14F-4D97-AF65-F5344CB8AC3E}">
        <p14:creationId xmlns:p14="http://schemas.microsoft.com/office/powerpoint/2010/main" val="990501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EAD737A-9CA0-4382-B2C8-DE5F12D1DE1C}" type="datetimeFigureOut">
              <a:rPr lang="uk-UA" smtClean="0"/>
              <a:t>22.04.2021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73413567-7B27-4103-A5E8-B06FBE12FD6E}" type="slidenum">
              <a:rPr lang="uk-UA" smtClean="0"/>
              <a:t>‹#›</a:t>
            </a:fld>
            <a:endParaRPr lang="uk-UA"/>
          </a:p>
        </p:txBody>
      </p:sp>
    </p:spTree>
    <p:extLst>
      <p:ext uri="{BB962C8B-B14F-4D97-AF65-F5344CB8AC3E}">
        <p14:creationId xmlns:p14="http://schemas.microsoft.com/office/powerpoint/2010/main" val="95852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EAD737A-9CA0-4382-B2C8-DE5F12D1DE1C}" type="datetimeFigureOut">
              <a:rPr lang="uk-UA" smtClean="0"/>
              <a:t>22.04.2021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73413567-7B27-4103-A5E8-B06FBE12FD6E}" type="slidenum">
              <a:rPr lang="uk-UA" smtClean="0"/>
              <a:t>‹#›</a:t>
            </a:fld>
            <a:endParaRPr lang="uk-UA"/>
          </a:p>
        </p:txBody>
      </p:sp>
    </p:spTree>
    <p:extLst>
      <p:ext uri="{BB962C8B-B14F-4D97-AF65-F5344CB8AC3E}">
        <p14:creationId xmlns:p14="http://schemas.microsoft.com/office/powerpoint/2010/main" val="3379279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AD737A-9CA0-4382-B2C8-DE5F12D1DE1C}" type="datetimeFigureOut">
              <a:rPr lang="uk-UA" smtClean="0"/>
              <a:t>22.04.2021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73413567-7B27-4103-A5E8-B06FBE12FD6E}" type="slidenum">
              <a:rPr lang="uk-UA" smtClean="0"/>
              <a:t>‹#›</a:t>
            </a:fld>
            <a:endParaRPr lang="uk-UA"/>
          </a:p>
        </p:txBody>
      </p:sp>
    </p:spTree>
    <p:extLst>
      <p:ext uri="{BB962C8B-B14F-4D97-AF65-F5344CB8AC3E}">
        <p14:creationId xmlns:p14="http://schemas.microsoft.com/office/powerpoint/2010/main" val="3526640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EAD737A-9CA0-4382-B2C8-DE5F12D1DE1C}" type="datetimeFigureOut">
              <a:rPr lang="uk-UA" smtClean="0"/>
              <a:t>22.04.2021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3413567-7B27-4103-A5E8-B06FBE12FD6E}" type="slidenum">
              <a:rPr lang="uk-UA" smtClean="0"/>
              <a:t>‹#›</a:t>
            </a:fld>
            <a:endParaRPr lang="uk-UA"/>
          </a:p>
        </p:txBody>
      </p:sp>
    </p:spTree>
    <p:extLst>
      <p:ext uri="{BB962C8B-B14F-4D97-AF65-F5344CB8AC3E}">
        <p14:creationId xmlns:p14="http://schemas.microsoft.com/office/powerpoint/2010/main" val="1560315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EAD737A-9CA0-4382-B2C8-DE5F12D1DE1C}" type="datetimeFigureOut">
              <a:rPr lang="uk-UA" smtClean="0"/>
              <a:t>22.04.2021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3413567-7B27-4103-A5E8-B06FBE12FD6E}" type="slidenum">
              <a:rPr lang="uk-UA" smtClean="0"/>
              <a:t>‹#›</a:t>
            </a:fld>
            <a:endParaRPr lang="uk-UA"/>
          </a:p>
        </p:txBody>
      </p:sp>
    </p:spTree>
    <p:extLst>
      <p:ext uri="{BB962C8B-B14F-4D97-AF65-F5344CB8AC3E}">
        <p14:creationId xmlns:p14="http://schemas.microsoft.com/office/powerpoint/2010/main" val="2285357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EAD737A-9CA0-4382-B2C8-DE5F12D1DE1C}" type="datetimeFigureOut">
              <a:rPr lang="uk-UA" smtClean="0"/>
              <a:t>22.04.2021</a:t>
            </a:fld>
            <a:endParaRPr lang="uk-UA"/>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uk-UA"/>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3413567-7B27-4103-A5E8-B06FBE12FD6E}" type="slidenum">
              <a:rPr lang="uk-UA" smtClean="0"/>
              <a:t>‹#›</a:t>
            </a:fld>
            <a:endParaRPr lang="uk-UA"/>
          </a:p>
        </p:txBody>
      </p:sp>
    </p:spTree>
    <p:extLst>
      <p:ext uri="{BB962C8B-B14F-4D97-AF65-F5344CB8AC3E}">
        <p14:creationId xmlns:p14="http://schemas.microsoft.com/office/powerpoint/2010/main" val="3245100230"/>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 id="2147483889" r:id="rId15"/>
    <p:sldLayoutId id="2147483890" r:id="rId16"/>
    <p:sldLayoutId id="2147483891"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hyperlink" Target="https://vseosvita.ua/test/start/rsd389"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pPr algn="ctr"/>
            <a:r>
              <a:rPr lang="uk-UA" sz="44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Узагальнення з теми:</a:t>
            </a:r>
            <a:br>
              <a:rPr lang="uk-UA" sz="44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uk-UA" sz="44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«Руські удільні князівства у складі сусідніх держав. </a:t>
            </a:r>
            <a:br>
              <a:rPr lang="uk-UA" sz="44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uk-UA" sz="44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Кримське ханство»</a:t>
            </a:r>
            <a:endParaRPr lang="uk-UA" sz="4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Подзаголовок 3"/>
          <p:cNvSpPr>
            <a:spLocks noGrp="1"/>
          </p:cNvSpPr>
          <p:nvPr>
            <p:ph type="subTitle" idx="1"/>
          </p:nvPr>
        </p:nvSpPr>
        <p:spPr>
          <a:xfrm>
            <a:off x="7708392" y="4032504"/>
            <a:ext cx="2959608" cy="1225296"/>
          </a:xfrm>
        </p:spPr>
        <p:txBody>
          <a:bodyPr/>
          <a:lstStyle/>
          <a:p>
            <a:pPr algn="r"/>
            <a:r>
              <a:rPr lang="uk-UA" dirty="0" smtClean="0">
                <a:latin typeface="Times New Roman" panose="02020603050405020304" pitchFamily="18" charset="0"/>
                <a:cs typeface="Times New Roman" panose="02020603050405020304" pitchFamily="18" charset="0"/>
              </a:rPr>
              <a:t> Параграфи: 29-32 </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63576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016" y="228600"/>
            <a:ext cx="10177272" cy="6345935"/>
          </a:xfrm>
        </p:spPr>
        <p:txBody>
          <a:bodyPr>
            <a:noAutofit/>
          </a:bodyPr>
          <a:lstStyle/>
          <a:p>
            <a:pPr algn="l"/>
            <a:r>
              <a:rPr lang="uk-UA" sz="2000" b="1" dirty="0" smtClean="0">
                <a:solidFill>
                  <a:srgbClr val="002060"/>
                </a:solidFill>
                <a:latin typeface="Times New Roman" panose="02020603050405020304" pitchFamily="18" charset="0"/>
                <a:cs typeface="Times New Roman" panose="02020603050405020304" pitchFamily="18" charset="0"/>
              </a:rPr>
              <a:t>Питання №1</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Що таке фільварок?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 багатогалузеве господарство, засноване на праці селян </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Б) обов’язкова праця селянина в господарстві пана </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В) система залежності селянина від феодала </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Г) багатогалузеве господарство, засноване на праці кріпосних селян</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rgbClr val="002060"/>
                </a:solidFill>
                <a:latin typeface="Times New Roman" panose="02020603050405020304" pitchFamily="18" charset="0"/>
                <a:cs typeface="Times New Roman" panose="02020603050405020304" pitchFamily="18" charset="0"/>
              </a:rPr>
              <a:t> Питання №2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Об'єднання ремісників однієї чи кількох професій: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 Майстерня Б) Торгівельні гільдії В) Цехи </a:t>
            </a:r>
            <a:br>
              <a:rPr lang="uk-UA" sz="2000" i="1" dirty="0" smtClean="0">
                <a:latin typeface="Times New Roman" panose="02020603050405020304" pitchFamily="18" charset="0"/>
                <a:cs typeface="Times New Roman" panose="02020603050405020304" pitchFamily="18" charset="0"/>
              </a:rPr>
            </a:br>
            <a:r>
              <a:rPr lang="uk-UA" sz="2000" b="1" dirty="0" smtClean="0">
                <a:solidFill>
                  <a:srgbClr val="002060"/>
                </a:solidFill>
                <a:latin typeface="Times New Roman" panose="02020603050405020304" pitchFamily="18" charset="0"/>
                <a:cs typeface="Times New Roman" panose="02020603050405020304" pitchFamily="18" charset="0"/>
              </a:rPr>
              <a:t>Питання №3</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Магдебурзьке право –це: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 Кодекс середньовічного права Великого князівства Литовського </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Б) Система правових норм, що встановлювала залежність селянина від феодала </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В) Середньовічне міське право, за яким міста звільнялися від управління великих землевласників та отримували можливість самоврядування</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rgbClr val="002060"/>
                </a:solidFill>
                <a:latin typeface="Times New Roman" panose="02020603050405020304" pitchFamily="18" charset="0"/>
                <a:cs typeface="Times New Roman" panose="02020603050405020304" pitchFamily="18" charset="0"/>
              </a:rPr>
              <a:t> Питання №4</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Яке українське місто першим здобуло Магдебурзьке право?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 Київ Б) </a:t>
            </a:r>
            <a:r>
              <a:rPr lang="uk-UA" sz="2000" i="1" dirty="0" err="1" smtClean="0">
                <a:latin typeface="Times New Roman" panose="02020603050405020304" pitchFamily="18" charset="0"/>
                <a:cs typeface="Times New Roman" panose="02020603050405020304" pitchFamily="18" charset="0"/>
              </a:rPr>
              <a:t>Сянок</a:t>
            </a:r>
            <a:r>
              <a:rPr lang="uk-UA" sz="2000" i="1" dirty="0" smtClean="0">
                <a:latin typeface="Times New Roman" panose="02020603050405020304" pitchFamily="18" charset="0"/>
                <a:cs typeface="Times New Roman" panose="02020603050405020304" pitchFamily="18" charset="0"/>
              </a:rPr>
              <a:t> В) Львів Г) Кам'янець </a:t>
            </a:r>
            <a:r>
              <a:rPr lang="uk-UA" sz="2000" b="1" dirty="0" smtClean="0">
                <a:solidFill>
                  <a:srgbClr val="002060"/>
                </a:solidFill>
                <a:latin typeface="Times New Roman" panose="02020603050405020304" pitchFamily="18" charset="0"/>
                <a:cs typeface="Times New Roman" panose="02020603050405020304" pitchFamily="18" charset="0"/>
              </a:rPr>
              <a:t/>
            </a:r>
            <a:br>
              <a:rPr lang="uk-UA" sz="2000" b="1" dirty="0" smtClean="0">
                <a:solidFill>
                  <a:srgbClr val="002060"/>
                </a:solidFill>
                <a:latin typeface="Times New Roman" panose="02020603050405020304" pitchFamily="18" charset="0"/>
                <a:cs typeface="Times New Roman" panose="02020603050405020304" pitchFamily="18" charset="0"/>
              </a:rPr>
            </a:br>
            <a:r>
              <a:rPr lang="uk-UA" sz="2000" b="1" dirty="0" smtClean="0">
                <a:solidFill>
                  <a:srgbClr val="002060"/>
                </a:solidFill>
                <a:latin typeface="Times New Roman" panose="02020603050405020304" pitchFamily="18" charset="0"/>
                <a:cs typeface="Times New Roman" panose="02020603050405020304" pitchFamily="18" charset="0"/>
              </a:rPr>
              <a:t>Питання №5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В якому році українському місту вперше було надано Магдебурзьке право?</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a:t>
            </a:r>
            <a:r>
              <a:rPr lang="ru-RU" sz="2000" i="1" dirty="0" smtClean="0">
                <a:latin typeface="Times New Roman" panose="02020603050405020304" pitchFamily="18" charset="0"/>
                <a:cs typeface="Times New Roman" panose="02020603050405020304" pitchFamily="18" charset="0"/>
              </a:rPr>
              <a:t>) 1389 р. Б) 1339 р. В) 1356 р. Г) 1499 р</a:t>
            </a:r>
            <a:endParaRPr lang="uk-UA" sz="2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34693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13432" y="237109"/>
            <a:ext cx="9436608" cy="6291707"/>
          </a:xfrm>
        </p:spPr>
        <p:txBody>
          <a:bodyPr>
            <a:noAutofit/>
          </a:bodyPr>
          <a:lstStyle/>
          <a:p>
            <a:pPr algn="l"/>
            <a:r>
              <a:rPr lang="ru-RU" sz="2000" b="1" dirty="0" err="1" smtClean="0">
                <a:solidFill>
                  <a:srgbClr val="002060"/>
                </a:solidFill>
                <a:latin typeface="Times New Roman" panose="02020603050405020304" pitchFamily="18" charset="0"/>
                <a:cs typeface="Times New Roman" panose="02020603050405020304" pitchFamily="18" charset="0"/>
              </a:rPr>
              <a:t>Питання</a:t>
            </a:r>
            <a:r>
              <a:rPr lang="ru-RU" sz="2000" b="1" dirty="0" smtClean="0">
                <a:solidFill>
                  <a:srgbClr val="002060"/>
                </a:solidFill>
                <a:latin typeface="Times New Roman" panose="02020603050405020304" pitchFamily="18" charset="0"/>
                <a:cs typeface="Times New Roman" panose="02020603050405020304" pitchFamily="18" charset="0"/>
              </a:rPr>
              <a:t> №6 </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err="1" smtClean="0">
                <a:latin typeface="Times New Roman" panose="02020603050405020304" pitchFamily="18" charset="0"/>
                <a:cs typeface="Times New Roman" panose="02020603050405020304" pitchFamily="18" charset="0"/>
              </a:rPr>
              <a:t>Виберіть</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усі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правильні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твердження</a:t>
            </a:r>
            <a:r>
              <a:rPr lang="ru-RU" sz="2000" dirty="0" smtClean="0">
                <a:latin typeface="Times New Roman" panose="02020603050405020304" pitchFamily="18" charset="0"/>
                <a:cs typeface="Times New Roman" panose="02020603050405020304" pitchFamily="18" charset="0"/>
              </a:rPr>
              <a:t>: </a:t>
            </a:r>
            <a:br>
              <a:rPr lang="ru-RU" sz="2000" dirty="0" smtClean="0">
                <a:latin typeface="Times New Roman" panose="02020603050405020304" pitchFamily="18" charset="0"/>
                <a:cs typeface="Times New Roman" panose="02020603050405020304" pitchFamily="18" charset="0"/>
              </a:rPr>
            </a:br>
            <a:r>
              <a:rPr lang="ru-RU" sz="2000" i="1" dirty="0" smtClean="0">
                <a:latin typeface="Times New Roman" panose="02020603050405020304" pitchFamily="18" charset="0"/>
                <a:cs typeface="Times New Roman" panose="02020603050405020304" pitchFamily="18" charset="0"/>
              </a:rPr>
              <a:t>А) </a:t>
            </a:r>
            <a:r>
              <a:rPr lang="ru-RU" sz="2000" i="1" dirty="0" err="1" smtClean="0">
                <a:latin typeface="Times New Roman" panose="02020603050405020304" pitchFamily="18" charset="0"/>
                <a:cs typeface="Times New Roman" panose="02020603050405020304" pitchFamily="18" charset="0"/>
              </a:rPr>
              <a:t>Магдебурзький</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привілей</a:t>
            </a:r>
            <a:r>
              <a:rPr lang="ru-RU" sz="2000" i="1" dirty="0" smtClean="0">
                <a:latin typeface="Times New Roman" panose="02020603050405020304" pitchFamily="18" charset="0"/>
                <a:cs typeface="Times New Roman" panose="02020603050405020304" pitchFamily="18" charset="0"/>
              </a:rPr>
              <a:t> надавав </a:t>
            </a:r>
            <a:r>
              <a:rPr lang="ru-RU" sz="2000" i="1" dirty="0" err="1" smtClean="0">
                <a:latin typeface="Times New Roman" panose="02020603050405020304" pitchFamily="18" charset="0"/>
                <a:cs typeface="Times New Roman" panose="02020603050405020304" pitchFamily="18" charset="0"/>
              </a:rPr>
              <a:t>місту</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виборний</a:t>
            </a:r>
            <a:r>
              <a:rPr lang="ru-RU" sz="2000" i="1" dirty="0" smtClean="0">
                <a:latin typeface="Times New Roman" panose="02020603050405020304" pitchFamily="18" charset="0"/>
                <a:cs typeface="Times New Roman" panose="02020603050405020304" pitchFamily="18" charset="0"/>
              </a:rPr>
              <a:t> уряд, Лаву на </a:t>
            </a:r>
            <a:r>
              <a:rPr lang="ru-RU" sz="2000" i="1" dirty="0" err="1" smtClean="0">
                <a:latin typeface="Times New Roman" panose="02020603050405020304" pitchFamily="18" charset="0"/>
                <a:cs typeface="Times New Roman" panose="02020603050405020304" pitchFamily="18" charset="0"/>
              </a:rPr>
              <a:t>чолі</a:t>
            </a:r>
            <a:r>
              <a:rPr lang="ru-RU" sz="2000" i="1" dirty="0" smtClean="0">
                <a:latin typeface="Times New Roman" panose="02020603050405020304" pitchFamily="18" charset="0"/>
                <a:cs typeface="Times New Roman" panose="02020603050405020304" pitchFamily="18" charset="0"/>
              </a:rPr>
              <a:t> з </a:t>
            </a:r>
            <a:r>
              <a:rPr lang="ru-RU" sz="2000" i="1" dirty="0" err="1" smtClean="0">
                <a:latin typeface="Times New Roman" panose="02020603050405020304" pitchFamily="18" charset="0"/>
                <a:cs typeface="Times New Roman" panose="02020603050405020304" pitchFamily="18" charset="0"/>
              </a:rPr>
              <a:t>бургомістром</a:t>
            </a:r>
            <a:r>
              <a:rPr lang="ru-RU" sz="2000" i="1" dirty="0" smtClean="0">
                <a:latin typeface="Times New Roman" panose="02020603050405020304" pitchFamily="18" charset="0"/>
                <a:cs typeface="Times New Roman" panose="02020603050405020304" pitchFamily="18" charset="0"/>
              </a:rPr>
              <a:t/>
            </a:r>
            <a:br>
              <a:rPr lang="ru-RU" sz="2000" i="1" dirty="0" smtClean="0">
                <a:latin typeface="Times New Roman" panose="02020603050405020304" pitchFamily="18" charset="0"/>
                <a:cs typeface="Times New Roman" panose="02020603050405020304" pitchFamily="18" charset="0"/>
              </a:rPr>
            </a:br>
            <a:r>
              <a:rPr lang="ru-RU" sz="2000" i="1" dirty="0" smtClean="0">
                <a:latin typeface="Times New Roman" panose="02020603050405020304" pitchFamily="18" charset="0"/>
                <a:cs typeface="Times New Roman" panose="02020603050405020304" pitchFamily="18" charset="0"/>
              </a:rPr>
              <a:t> Б) </a:t>
            </a:r>
            <a:r>
              <a:rPr lang="ru-RU" sz="2000" i="1" dirty="0" err="1" smtClean="0">
                <a:latin typeface="Times New Roman" panose="02020603050405020304" pitchFamily="18" charset="0"/>
                <a:cs typeface="Times New Roman" panose="02020603050405020304" pitchFamily="18" charset="0"/>
              </a:rPr>
              <a:t>Магістрат</a:t>
            </a:r>
            <a:r>
              <a:rPr lang="ru-RU" sz="2000" i="1" dirty="0" smtClean="0">
                <a:latin typeface="Times New Roman" panose="02020603050405020304" pitchFamily="18" charset="0"/>
                <a:cs typeface="Times New Roman" panose="02020603050405020304" pitchFamily="18" charset="0"/>
              </a:rPr>
              <a:t> - </a:t>
            </a:r>
            <a:r>
              <a:rPr lang="ru-RU" sz="2000" i="1" dirty="0" err="1" smtClean="0">
                <a:latin typeface="Times New Roman" panose="02020603050405020304" pitchFamily="18" charset="0"/>
                <a:cs typeface="Times New Roman" panose="02020603050405020304" pitchFamily="18" charset="0"/>
              </a:rPr>
              <a:t>головний</a:t>
            </a:r>
            <a:r>
              <a:rPr lang="ru-RU" sz="2000" i="1" dirty="0" smtClean="0">
                <a:latin typeface="Times New Roman" panose="02020603050405020304" pitchFamily="18" charset="0"/>
                <a:cs typeface="Times New Roman" panose="02020603050405020304" pitchFamily="18" charset="0"/>
              </a:rPr>
              <a:t> орган </a:t>
            </a:r>
            <a:r>
              <a:rPr lang="ru-RU" sz="2000" i="1" dirty="0" err="1" smtClean="0">
                <a:latin typeface="Times New Roman" panose="02020603050405020304" pitchFamily="18" charset="0"/>
                <a:cs typeface="Times New Roman" panose="02020603050405020304" pitchFamily="18" charset="0"/>
              </a:rPr>
              <a:t>адміністративного</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управління</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міста</a:t>
            </a:r>
            <a:r>
              <a:rPr lang="ru-RU" sz="2000" i="1" dirty="0" smtClean="0">
                <a:latin typeface="Times New Roman" panose="02020603050405020304" pitchFamily="18" charset="0"/>
                <a:cs typeface="Times New Roman" panose="02020603050405020304" pitchFamily="18" charset="0"/>
              </a:rPr>
              <a:t> </a:t>
            </a:r>
            <a:br>
              <a:rPr lang="ru-RU" sz="2000" i="1" dirty="0" smtClean="0">
                <a:latin typeface="Times New Roman" panose="02020603050405020304" pitchFamily="18" charset="0"/>
                <a:cs typeface="Times New Roman" panose="02020603050405020304" pitchFamily="18" charset="0"/>
              </a:rPr>
            </a:br>
            <a:r>
              <a:rPr lang="ru-RU" sz="2000" i="1" dirty="0" smtClean="0">
                <a:latin typeface="Times New Roman" panose="02020603050405020304" pitchFamily="18" charset="0"/>
                <a:cs typeface="Times New Roman" panose="02020603050405020304" pitchFamily="18" charset="0"/>
              </a:rPr>
              <a:t>В) Рада – </a:t>
            </a:r>
            <a:r>
              <a:rPr lang="ru-RU" sz="2000" i="1" dirty="0" err="1" smtClean="0">
                <a:latin typeface="Times New Roman" panose="02020603050405020304" pitchFamily="18" charset="0"/>
                <a:cs typeface="Times New Roman" panose="02020603050405020304" pitchFamily="18" charset="0"/>
              </a:rPr>
              <a:t>виборний</a:t>
            </a:r>
            <a:r>
              <a:rPr lang="ru-RU" sz="2000" i="1" dirty="0" smtClean="0">
                <a:latin typeface="Times New Roman" panose="02020603050405020304" pitchFamily="18" charset="0"/>
                <a:cs typeface="Times New Roman" panose="02020603050405020304" pitchFamily="18" charset="0"/>
              </a:rPr>
              <a:t> орган </a:t>
            </a:r>
            <a:r>
              <a:rPr lang="ru-RU" sz="2000" i="1" dirty="0" err="1" smtClean="0">
                <a:latin typeface="Times New Roman" panose="02020603050405020304" pitchFamily="18" charset="0"/>
                <a:cs typeface="Times New Roman" panose="02020603050405020304" pitchFamily="18" charset="0"/>
              </a:rPr>
              <a:t>влади</a:t>
            </a:r>
            <a:r>
              <a:rPr lang="ru-RU" sz="2000" i="1" dirty="0" smtClean="0">
                <a:latin typeface="Times New Roman" panose="02020603050405020304" pitchFamily="18" charset="0"/>
                <a:cs typeface="Times New Roman" panose="02020603050405020304" pitchFamily="18" charset="0"/>
              </a:rPr>
              <a:t>, яку </a:t>
            </a:r>
            <a:r>
              <a:rPr lang="ru-RU" sz="2000" i="1" dirty="0" err="1" smtClean="0">
                <a:latin typeface="Times New Roman" panose="02020603050405020304" pitchFamily="18" charset="0"/>
                <a:cs typeface="Times New Roman" panose="02020603050405020304" pitchFamily="18" charset="0"/>
              </a:rPr>
              <a:t>очолював</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бургомістр</a:t>
            </a:r>
            <a:r>
              <a:rPr lang="ru-RU" sz="2000" i="1" dirty="0" smtClean="0">
                <a:latin typeface="Times New Roman" panose="02020603050405020304" pitchFamily="18" charset="0"/>
                <a:cs typeface="Times New Roman" panose="02020603050405020304" pitchFamily="18" charset="0"/>
              </a:rPr>
              <a:t> </a:t>
            </a:r>
            <a:br>
              <a:rPr lang="ru-RU" sz="2000" i="1" dirty="0" smtClean="0">
                <a:latin typeface="Times New Roman" panose="02020603050405020304" pitchFamily="18" charset="0"/>
                <a:cs typeface="Times New Roman" panose="02020603050405020304" pitchFamily="18" charset="0"/>
              </a:rPr>
            </a:br>
            <a:r>
              <a:rPr lang="ru-RU" sz="2000" i="1" dirty="0" smtClean="0">
                <a:latin typeface="Times New Roman" panose="02020603050405020304" pitchFamily="18" charset="0"/>
                <a:cs typeface="Times New Roman" panose="02020603050405020304" pitchFamily="18" charset="0"/>
              </a:rPr>
              <a:t>Г) </a:t>
            </a:r>
            <a:r>
              <a:rPr lang="ru-RU" sz="2000" i="1" dirty="0" err="1" smtClean="0">
                <a:latin typeface="Times New Roman" panose="02020603050405020304" pitchFamily="18" charset="0"/>
                <a:cs typeface="Times New Roman" panose="02020603050405020304" pitchFamily="18" charset="0"/>
              </a:rPr>
              <a:t>Очолював</a:t>
            </a:r>
            <a:r>
              <a:rPr lang="ru-RU" sz="2000" i="1" dirty="0" smtClean="0">
                <a:latin typeface="Times New Roman" panose="02020603050405020304" pitchFamily="18" charset="0"/>
                <a:cs typeface="Times New Roman" panose="02020603050405020304" pitchFamily="18" charset="0"/>
              </a:rPr>
              <a:t> суд </a:t>
            </a:r>
            <a:r>
              <a:rPr lang="ru-RU" sz="2000" i="1" dirty="0" err="1" smtClean="0">
                <a:latin typeface="Times New Roman" panose="02020603050405020304" pitchFamily="18" charset="0"/>
                <a:cs typeface="Times New Roman" panose="02020603050405020304" pitchFamily="18" charset="0"/>
              </a:rPr>
              <a:t>війт</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який</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призначався</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королівським</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привілеєм</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пожиттєво</a:t>
            </a:r>
            <a:r>
              <a:rPr lang="ru-RU" sz="2000" i="1" dirty="0" smtClean="0">
                <a:latin typeface="Times New Roman" panose="02020603050405020304" pitchFamily="18" charset="0"/>
                <a:cs typeface="Times New Roman" panose="02020603050405020304" pitchFamily="18" charset="0"/>
              </a:rPr>
              <a:t> </a:t>
            </a:r>
            <a:br>
              <a:rPr lang="ru-RU" sz="2000" i="1" dirty="0" smtClean="0">
                <a:latin typeface="Times New Roman" panose="02020603050405020304" pitchFamily="18" charset="0"/>
                <a:cs typeface="Times New Roman" panose="02020603050405020304" pitchFamily="18" charset="0"/>
              </a:rPr>
            </a:br>
            <a:r>
              <a:rPr lang="ru-RU" sz="2000" i="1" dirty="0" smtClean="0">
                <a:latin typeface="Times New Roman" panose="02020603050405020304" pitchFamily="18" charset="0"/>
                <a:cs typeface="Times New Roman" panose="02020603050405020304" pitchFamily="18" charset="0"/>
              </a:rPr>
              <a:t>Д) Рада </a:t>
            </a:r>
            <a:r>
              <a:rPr lang="ru-RU" sz="2000" i="1" dirty="0" err="1" smtClean="0">
                <a:latin typeface="Times New Roman" panose="02020603050405020304" pitchFamily="18" charset="0"/>
                <a:cs typeface="Times New Roman" panose="02020603050405020304" pitchFamily="18" charset="0"/>
              </a:rPr>
              <a:t>була</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виборним</a:t>
            </a:r>
            <a:r>
              <a:rPr lang="ru-RU" sz="2000" i="1" dirty="0" smtClean="0">
                <a:latin typeface="Times New Roman" panose="02020603050405020304" pitchFamily="18" charset="0"/>
                <a:cs typeface="Times New Roman" panose="02020603050405020304" pitchFamily="18" charset="0"/>
              </a:rPr>
              <a:t> органом </a:t>
            </a:r>
            <a:r>
              <a:rPr lang="ru-RU" sz="2000" i="1" dirty="0" err="1" smtClean="0">
                <a:latin typeface="Times New Roman" panose="02020603050405020304" pitchFamily="18" charset="0"/>
                <a:cs typeface="Times New Roman" panose="02020603050405020304" pitchFamily="18" charset="0"/>
              </a:rPr>
              <a:t>влади</a:t>
            </a:r>
            <a:r>
              <a:rPr lang="ru-RU" sz="2000" i="1" dirty="0" smtClean="0">
                <a:latin typeface="Times New Roman" panose="02020603050405020304" pitchFamily="18" charset="0"/>
                <a:cs typeface="Times New Roman" panose="02020603050405020304" pitchFamily="18" charset="0"/>
              </a:rPr>
              <a:t>, яку </a:t>
            </a:r>
            <a:r>
              <a:rPr lang="ru-RU" sz="2000" i="1" dirty="0" err="1" smtClean="0">
                <a:latin typeface="Times New Roman" panose="02020603050405020304" pitchFamily="18" charset="0"/>
                <a:cs typeface="Times New Roman" panose="02020603050405020304" pitchFamily="18" charset="0"/>
              </a:rPr>
              <a:t>очолював</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війт</a:t>
            </a:r>
            <a:r>
              <a:rPr lang="ru-RU" sz="2000" i="1" dirty="0" smtClean="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b="1" dirty="0" err="1" smtClean="0">
                <a:solidFill>
                  <a:srgbClr val="002060"/>
                </a:solidFill>
                <a:latin typeface="Times New Roman" panose="02020603050405020304" pitchFamily="18" charset="0"/>
                <a:cs typeface="Times New Roman" panose="02020603050405020304" pitchFamily="18" charset="0"/>
              </a:rPr>
              <a:t>Питання</a:t>
            </a:r>
            <a:r>
              <a:rPr lang="ru-RU" sz="2000" b="1" dirty="0" smtClean="0">
                <a:solidFill>
                  <a:srgbClr val="002060"/>
                </a:solidFill>
                <a:latin typeface="Times New Roman" panose="02020603050405020304" pitchFamily="18" charset="0"/>
                <a:cs typeface="Times New Roman" panose="02020603050405020304" pitchFamily="18" charset="0"/>
              </a:rPr>
              <a:t> №7 </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До </a:t>
            </a:r>
            <a:r>
              <a:rPr lang="ru-RU" sz="2000" dirty="0" err="1" smtClean="0">
                <a:latin typeface="Times New Roman" panose="02020603050405020304" pitchFamily="18" charset="0"/>
                <a:cs typeface="Times New Roman" panose="02020603050405020304" pitchFamily="18" charset="0"/>
              </a:rPr>
              <a:t>привілейованих</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станів</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суспільства</a:t>
            </a:r>
            <a:r>
              <a:rPr lang="ru-RU" sz="2000" dirty="0" smtClean="0">
                <a:latin typeface="Times New Roman" panose="02020603050405020304" pitchFamily="18" charset="0"/>
                <a:cs typeface="Times New Roman" panose="02020603050405020304" pitchFamily="18" charset="0"/>
              </a:rPr>
              <a:t> належали: </a:t>
            </a:r>
            <a:br>
              <a:rPr lang="ru-RU" sz="2000" dirty="0" smtClean="0">
                <a:latin typeface="Times New Roman" panose="02020603050405020304" pitchFamily="18" charset="0"/>
                <a:cs typeface="Times New Roman" panose="02020603050405020304" pitchFamily="18" charset="0"/>
              </a:rPr>
            </a:br>
            <a:r>
              <a:rPr lang="ru-RU" sz="2000" i="1" dirty="0" smtClean="0">
                <a:latin typeface="Times New Roman" panose="02020603050405020304" pitchFamily="18" charset="0"/>
                <a:cs typeface="Times New Roman" panose="02020603050405020304" pitchFamily="18" charset="0"/>
              </a:rPr>
              <a:t>А) шляхта, </a:t>
            </a:r>
            <a:r>
              <a:rPr lang="ru-RU" sz="2000" i="1" dirty="0" err="1" smtClean="0">
                <a:latin typeface="Times New Roman" panose="02020603050405020304" pitchFamily="18" charset="0"/>
                <a:cs typeface="Times New Roman" panose="02020603050405020304" pitchFamily="18" charset="0"/>
              </a:rPr>
              <a:t>міщани</a:t>
            </a:r>
            <a:r>
              <a:rPr lang="ru-RU" sz="2000" i="1" dirty="0" smtClean="0">
                <a:latin typeface="Times New Roman" panose="02020603050405020304" pitchFamily="18" charset="0"/>
                <a:cs typeface="Times New Roman" panose="02020603050405020304" pitchFamily="18" charset="0"/>
              </a:rPr>
              <a:t> </a:t>
            </a:r>
            <a:br>
              <a:rPr lang="ru-RU" sz="2000" i="1" dirty="0" smtClean="0">
                <a:latin typeface="Times New Roman" panose="02020603050405020304" pitchFamily="18" charset="0"/>
                <a:cs typeface="Times New Roman" panose="02020603050405020304" pitchFamily="18" charset="0"/>
              </a:rPr>
            </a:br>
            <a:r>
              <a:rPr lang="ru-RU" sz="2000" i="1" dirty="0" smtClean="0">
                <a:latin typeface="Times New Roman" panose="02020603050405020304" pitchFamily="18" charset="0"/>
                <a:cs typeface="Times New Roman" panose="02020603050405020304" pitchFamily="18" charset="0"/>
              </a:rPr>
              <a:t>Б) шляхта, духовенство </a:t>
            </a:r>
            <a:br>
              <a:rPr lang="ru-RU" sz="2000" i="1" dirty="0" smtClean="0">
                <a:latin typeface="Times New Roman" panose="02020603050405020304" pitchFamily="18" charset="0"/>
                <a:cs typeface="Times New Roman" panose="02020603050405020304" pitchFamily="18" charset="0"/>
              </a:rPr>
            </a:br>
            <a:r>
              <a:rPr lang="ru-RU" sz="2000" i="1" dirty="0" smtClean="0">
                <a:latin typeface="Times New Roman" panose="02020603050405020304" pitchFamily="18" charset="0"/>
                <a:cs typeface="Times New Roman" panose="02020603050405020304" pitchFamily="18" charset="0"/>
              </a:rPr>
              <a:t>В) </a:t>
            </a:r>
            <a:r>
              <a:rPr lang="ru-RU" sz="2000" i="1" dirty="0" err="1" smtClean="0">
                <a:latin typeface="Times New Roman" panose="02020603050405020304" pitchFamily="18" charset="0"/>
                <a:cs typeface="Times New Roman" panose="02020603050405020304" pitchFamily="18" charset="0"/>
              </a:rPr>
              <a:t>міщани</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селяни</a:t>
            </a:r>
            <a:r>
              <a:rPr lang="ru-RU" sz="2000" i="1" dirty="0" smtClean="0">
                <a:latin typeface="Times New Roman" panose="02020603050405020304" pitchFamily="18" charset="0"/>
                <a:cs typeface="Times New Roman" panose="02020603050405020304" pitchFamily="18" charset="0"/>
              </a:rPr>
              <a:t> </a:t>
            </a:r>
            <a:br>
              <a:rPr lang="ru-RU" sz="2000" i="1" dirty="0" smtClean="0">
                <a:latin typeface="Times New Roman" panose="02020603050405020304" pitchFamily="18" charset="0"/>
                <a:cs typeface="Times New Roman" panose="02020603050405020304" pitchFamily="18" charset="0"/>
              </a:rPr>
            </a:br>
            <a:r>
              <a:rPr lang="ru-RU" sz="2000" i="1" dirty="0" smtClean="0">
                <a:latin typeface="Times New Roman" panose="02020603050405020304" pitchFamily="18" charset="0"/>
                <a:cs typeface="Times New Roman" panose="02020603050405020304" pitchFamily="18" charset="0"/>
              </a:rPr>
              <a:t>Г) </a:t>
            </a:r>
            <a:r>
              <a:rPr lang="ru-RU" sz="2000" i="1" dirty="0" err="1" smtClean="0">
                <a:latin typeface="Times New Roman" panose="02020603050405020304" pitchFamily="18" charset="0"/>
                <a:cs typeface="Times New Roman" panose="02020603050405020304" pitchFamily="18" charset="0"/>
              </a:rPr>
              <a:t>міщани</a:t>
            </a:r>
            <a:r>
              <a:rPr lang="ru-RU" sz="2000" i="1" dirty="0" smtClean="0">
                <a:latin typeface="Times New Roman" panose="02020603050405020304" pitchFamily="18" charset="0"/>
                <a:cs typeface="Times New Roman" panose="02020603050405020304" pitchFamily="18" charset="0"/>
              </a:rPr>
              <a:t>, духовенство</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b="1" dirty="0" err="1" smtClean="0">
                <a:solidFill>
                  <a:srgbClr val="002060"/>
                </a:solidFill>
                <a:latin typeface="Times New Roman" panose="02020603050405020304" pitchFamily="18" charset="0"/>
                <a:cs typeface="Times New Roman" panose="02020603050405020304" pitchFamily="18" charset="0"/>
              </a:rPr>
              <a:t>Питання</a:t>
            </a:r>
            <a:r>
              <a:rPr lang="ru-RU" sz="2000" b="1" dirty="0" smtClean="0">
                <a:solidFill>
                  <a:srgbClr val="002060"/>
                </a:solidFill>
                <a:latin typeface="Times New Roman" panose="02020603050405020304" pitchFamily="18" charset="0"/>
                <a:cs typeface="Times New Roman" panose="02020603050405020304" pitchFamily="18" charset="0"/>
              </a:rPr>
              <a:t> №8</a:t>
            </a:r>
            <a:r>
              <a:rPr lang="ru-RU" sz="2000" dirty="0" smtClean="0">
                <a:solidFill>
                  <a:srgbClr val="002060"/>
                </a:solidFill>
                <a:latin typeface="Times New Roman" panose="02020603050405020304" pitchFamily="18" charset="0"/>
                <a:cs typeface="Times New Roman" panose="02020603050405020304" pitchFamily="18" charset="0"/>
              </a:rPr>
              <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До </a:t>
            </a:r>
            <a:r>
              <a:rPr lang="ru-RU" sz="2000" dirty="0" err="1" smtClean="0">
                <a:latin typeface="Times New Roman" panose="02020603050405020304" pitchFamily="18" charset="0"/>
                <a:cs typeface="Times New Roman" panose="02020603050405020304" pitchFamily="18" charset="0"/>
              </a:rPr>
              <a:t>непривілейованих</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станів</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суспільства</a:t>
            </a:r>
            <a:r>
              <a:rPr lang="ru-RU" sz="2000" dirty="0" smtClean="0">
                <a:latin typeface="Times New Roman" panose="02020603050405020304" pitchFamily="18" charset="0"/>
                <a:cs typeface="Times New Roman" panose="02020603050405020304" pitchFamily="18" charset="0"/>
              </a:rPr>
              <a:t> належали: </a:t>
            </a:r>
            <a:br>
              <a:rPr lang="ru-RU" sz="2000" dirty="0" smtClean="0">
                <a:latin typeface="Times New Roman" panose="02020603050405020304" pitchFamily="18" charset="0"/>
                <a:cs typeface="Times New Roman" panose="02020603050405020304" pitchFamily="18" charset="0"/>
              </a:rPr>
            </a:br>
            <a:r>
              <a:rPr lang="ru-RU" sz="2000" i="1" dirty="0" smtClean="0">
                <a:latin typeface="Times New Roman" panose="02020603050405020304" pitchFamily="18" charset="0"/>
                <a:cs typeface="Times New Roman" panose="02020603050405020304" pitchFamily="18" charset="0"/>
              </a:rPr>
              <a:t>А) шляхта, духовенство </a:t>
            </a:r>
            <a:br>
              <a:rPr lang="ru-RU" sz="2000" i="1" dirty="0" smtClean="0">
                <a:latin typeface="Times New Roman" panose="02020603050405020304" pitchFamily="18" charset="0"/>
                <a:cs typeface="Times New Roman" panose="02020603050405020304" pitchFamily="18" charset="0"/>
              </a:rPr>
            </a:br>
            <a:r>
              <a:rPr lang="ru-RU" sz="2000" i="1" dirty="0" smtClean="0">
                <a:latin typeface="Times New Roman" panose="02020603050405020304" pitchFamily="18" charset="0"/>
                <a:cs typeface="Times New Roman" panose="02020603050405020304" pitchFamily="18" charset="0"/>
              </a:rPr>
              <a:t>Б) </a:t>
            </a:r>
            <a:r>
              <a:rPr lang="ru-RU" sz="2000" i="1" dirty="0" err="1" smtClean="0">
                <a:latin typeface="Times New Roman" panose="02020603050405020304" pitchFamily="18" charset="0"/>
                <a:cs typeface="Times New Roman" panose="02020603050405020304" pitchFamily="18" charset="0"/>
              </a:rPr>
              <a:t>міщани</a:t>
            </a:r>
            <a:r>
              <a:rPr lang="ru-RU" sz="2000" i="1" dirty="0" smtClean="0">
                <a:latin typeface="Times New Roman" panose="02020603050405020304" pitchFamily="18" charset="0"/>
                <a:cs typeface="Times New Roman" panose="02020603050405020304" pitchFamily="18" charset="0"/>
              </a:rPr>
              <a:t>, </a:t>
            </a:r>
            <a:r>
              <a:rPr lang="ru-RU" sz="2000" i="1" dirty="0" err="1" smtClean="0">
                <a:latin typeface="Times New Roman" panose="02020603050405020304" pitchFamily="18" charset="0"/>
                <a:cs typeface="Times New Roman" panose="02020603050405020304" pitchFamily="18" charset="0"/>
              </a:rPr>
              <a:t>селяни</a:t>
            </a:r>
            <a:r>
              <a:rPr lang="ru-RU" sz="2000" i="1" dirty="0" smtClean="0">
                <a:latin typeface="Times New Roman" panose="02020603050405020304" pitchFamily="18" charset="0"/>
                <a:cs typeface="Times New Roman" panose="02020603050405020304" pitchFamily="18" charset="0"/>
              </a:rPr>
              <a:t/>
            </a:r>
            <a:br>
              <a:rPr lang="ru-RU" sz="2000" i="1" dirty="0" smtClean="0">
                <a:latin typeface="Times New Roman" panose="02020603050405020304" pitchFamily="18" charset="0"/>
                <a:cs typeface="Times New Roman" panose="02020603050405020304" pitchFamily="18" charset="0"/>
              </a:rPr>
            </a:br>
            <a:r>
              <a:rPr lang="ru-RU" sz="2000" i="1" dirty="0" smtClean="0">
                <a:latin typeface="Times New Roman" panose="02020603050405020304" pitchFamily="18" charset="0"/>
                <a:cs typeface="Times New Roman" panose="02020603050405020304" pitchFamily="18" charset="0"/>
              </a:rPr>
              <a:t> В) </a:t>
            </a:r>
            <a:r>
              <a:rPr lang="ru-RU" sz="2000" i="1" dirty="0" err="1" smtClean="0">
                <a:latin typeface="Times New Roman" panose="02020603050405020304" pitchFamily="18" charset="0"/>
                <a:cs typeface="Times New Roman" panose="02020603050405020304" pitchFamily="18" charset="0"/>
              </a:rPr>
              <a:t>міщани</a:t>
            </a:r>
            <a:r>
              <a:rPr lang="ru-RU" sz="2000" i="1" dirty="0" smtClean="0">
                <a:latin typeface="Times New Roman" panose="02020603050405020304" pitchFamily="18" charset="0"/>
                <a:cs typeface="Times New Roman" panose="02020603050405020304" pitchFamily="18" charset="0"/>
              </a:rPr>
              <a:t>, духовенство </a:t>
            </a:r>
            <a:br>
              <a:rPr lang="ru-RU" sz="2000" i="1" dirty="0" smtClean="0">
                <a:latin typeface="Times New Roman" panose="02020603050405020304" pitchFamily="18" charset="0"/>
                <a:cs typeface="Times New Roman" panose="02020603050405020304" pitchFamily="18" charset="0"/>
              </a:rPr>
            </a:br>
            <a:r>
              <a:rPr lang="ru-RU" sz="2000" i="1" dirty="0" smtClean="0">
                <a:latin typeface="Times New Roman" panose="02020603050405020304" pitchFamily="18" charset="0"/>
                <a:cs typeface="Times New Roman" panose="02020603050405020304" pitchFamily="18" charset="0"/>
              </a:rPr>
              <a:t>Г) </a:t>
            </a:r>
            <a:r>
              <a:rPr lang="ru-RU" sz="2000" i="1" dirty="0" err="1" smtClean="0">
                <a:latin typeface="Times New Roman" panose="02020603050405020304" pitchFamily="18" charset="0"/>
                <a:cs typeface="Times New Roman" panose="02020603050405020304" pitchFamily="18" charset="0"/>
              </a:rPr>
              <a:t>селяни</a:t>
            </a:r>
            <a:r>
              <a:rPr lang="ru-RU" sz="2000" i="1" dirty="0" smtClean="0">
                <a:latin typeface="Times New Roman" panose="02020603050405020304" pitchFamily="18" charset="0"/>
                <a:cs typeface="Times New Roman" panose="02020603050405020304" pitchFamily="18" charset="0"/>
              </a:rPr>
              <a:t>, духовенство</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05793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75104" y="649224"/>
            <a:ext cx="9150096" cy="3630168"/>
          </a:xfrm>
        </p:spPr>
        <p:txBody>
          <a:bodyPr>
            <a:noAutofit/>
          </a:bodyPr>
          <a:lstStyle/>
          <a:p>
            <a:pPr algn="l"/>
            <a:r>
              <a:rPr lang="uk-UA" sz="2000" b="1" dirty="0" smtClean="0">
                <a:solidFill>
                  <a:srgbClr val="002060"/>
                </a:solidFill>
                <a:latin typeface="Times New Roman" panose="02020603050405020304" pitchFamily="18" charset="0"/>
                <a:cs typeface="Times New Roman" panose="02020603050405020304" pitchFamily="18" charset="0"/>
              </a:rPr>
              <a:t>Питання №9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Встановіть відповідність між поняттям та його значенням: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1) міщани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2) магнати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3) війт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4) бурмістр</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А) керівник міста з адміністративною і судовою владою в містах з Магдебурзьким правом; очолював раду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Б) жителі міст та містечок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В) голова місцевого суду ( лави )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Г) верхівка шляхти, великий землевласник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Д) орган міського самоврядування</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endParaRPr lang="uk-UA" sz="2000" dirty="0"/>
          </a:p>
        </p:txBody>
      </p:sp>
      <p:graphicFrame>
        <p:nvGraphicFramePr>
          <p:cNvPr id="3" name="Таблица 2"/>
          <p:cNvGraphicFramePr>
            <a:graphicFrameLocks noGrp="1"/>
          </p:cNvGraphicFramePr>
          <p:nvPr>
            <p:extLst>
              <p:ext uri="{D42A27DB-BD31-4B8C-83A1-F6EECF244321}">
                <p14:modId xmlns:p14="http://schemas.microsoft.com/office/powerpoint/2010/main" val="3516999107"/>
              </p:ext>
            </p:extLst>
          </p:nvPr>
        </p:nvGraphicFramePr>
        <p:xfrm>
          <a:off x="3884166" y="4475818"/>
          <a:ext cx="5816604" cy="1828800"/>
        </p:xfrm>
        <a:graphic>
          <a:graphicData uri="http://schemas.openxmlformats.org/drawingml/2006/table">
            <a:tbl>
              <a:tblPr firstRow="1" bandRow="1">
                <a:tableStyleId>{7DF18680-E054-41AD-8BC1-D1AEF772440D}</a:tableStyleId>
              </a:tblPr>
              <a:tblGrid>
                <a:gridCol w="969434"/>
                <a:gridCol w="969434"/>
                <a:gridCol w="969434"/>
                <a:gridCol w="969434"/>
                <a:gridCol w="969434"/>
                <a:gridCol w="969434"/>
              </a:tblGrid>
              <a:tr h="326407">
                <a:tc>
                  <a:txBody>
                    <a:bodyPr/>
                    <a:lstStyle/>
                    <a:p>
                      <a:endParaRPr lang="uk-UA"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dirty="0" smtClean="0">
                          <a:solidFill>
                            <a:schemeClr val="tx1"/>
                          </a:solidFill>
                          <a:latin typeface="Times New Roman" panose="02020603050405020304" pitchFamily="18" charset="0"/>
                          <a:cs typeface="Times New Roman" panose="02020603050405020304" pitchFamily="18" charset="0"/>
                        </a:rPr>
                        <a:t>А</a:t>
                      </a:r>
                      <a:endParaRPr lang="uk-UA"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dirty="0" smtClean="0">
                          <a:solidFill>
                            <a:schemeClr val="tx1"/>
                          </a:solidFill>
                          <a:latin typeface="Times New Roman" panose="02020603050405020304" pitchFamily="18" charset="0"/>
                          <a:cs typeface="Times New Roman" panose="02020603050405020304" pitchFamily="18" charset="0"/>
                        </a:rPr>
                        <a:t>Б</a:t>
                      </a:r>
                      <a:endParaRPr lang="uk-UA"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dirty="0" smtClean="0">
                          <a:solidFill>
                            <a:schemeClr val="tx1"/>
                          </a:solidFill>
                          <a:latin typeface="Times New Roman" panose="02020603050405020304" pitchFamily="18" charset="0"/>
                          <a:cs typeface="Times New Roman" panose="02020603050405020304" pitchFamily="18" charset="0"/>
                        </a:rPr>
                        <a:t>В</a:t>
                      </a:r>
                      <a:endParaRPr lang="uk-UA"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dirty="0" smtClean="0">
                          <a:solidFill>
                            <a:schemeClr val="tx1"/>
                          </a:solidFill>
                          <a:latin typeface="Times New Roman" panose="02020603050405020304" pitchFamily="18" charset="0"/>
                          <a:cs typeface="Times New Roman" panose="02020603050405020304" pitchFamily="18" charset="0"/>
                        </a:rPr>
                        <a:t>Г</a:t>
                      </a:r>
                      <a:endParaRPr lang="uk-UA"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dirty="0" smtClean="0">
                          <a:solidFill>
                            <a:schemeClr val="tx1"/>
                          </a:solidFill>
                          <a:latin typeface="Times New Roman" panose="02020603050405020304" pitchFamily="18" charset="0"/>
                          <a:cs typeface="Times New Roman" panose="02020603050405020304" pitchFamily="18" charset="0"/>
                        </a:rPr>
                        <a:t>Д</a:t>
                      </a:r>
                      <a:endParaRPr lang="uk-UA" dirty="0">
                        <a:solidFill>
                          <a:schemeClr val="tx1"/>
                        </a:solidFill>
                        <a:latin typeface="Times New Roman" panose="02020603050405020304" pitchFamily="18" charset="0"/>
                        <a:cs typeface="Times New Roman" panose="02020603050405020304" pitchFamily="18" charset="0"/>
                      </a:endParaRPr>
                    </a:p>
                  </a:txBody>
                  <a:tcPr/>
                </a:tc>
              </a:tr>
              <a:tr h="326407">
                <a:tc>
                  <a:txBody>
                    <a:bodyPr/>
                    <a:lstStyle/>
                    <a:p>
                      <a:r>
                        <a:rPr lang="uk-UA" dirty="0" smtClean="0">
                          <a:solidFill>
                            <a:schemeClr val="tx1"/>
                          </a:solidFill>
                          <a:latin typeface="Times New Roman" panose="02020603050405020304" pitchFamily="18" charset="0"/>
                          <a:cs typeface="Times New Roman" panose="02020603050405020304" pitchFamily="18" charset="0"/>
                        </a:rPr>
                        <a:t>1</a:t>
                      </a:r>
                      <a:endParaRPr lang="uk-UA"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a:solidFill>
                          <a:schemeClr val="tx1"/>
                        </a:solidFill>
                        <a:latin typeface="Times New Roman" panose="02020603050405020304" pitchFamily="18" charset="0"/>
                        <a:cs typeface="Times New Roman" panose="02020603050405020304" pitchFamily="18" charset="0"/>
                      </a:endParaRPr>
                    </a:p>
                  </a:txBody>
                  <a:tcPr/>
                </a:tc>
              </a:tr>
              <a:tr h="326407">
                <a:tc>
                  <a:txBody>
                    <a:bodyPr/>
                    <a:lstStyle/>
                    <a:p>
                      <a:r>
                        <a:rPr lang="uk-UA" dirty="0" smtClean="0">
                          <a:solidFill>
                            <a:schemeClr val="tx1"/>
                          </a:solidFill>
                          <a:latin typeface="Times New Roman" panose="02020603050405020304" pitchFamily="18" charset="0"/>
                          <a:cs typeface="Times New Roman" panose="02020603050405020304" pitchFamily="18" charset="0"/>
                        </a:rPr>
                        <a:t>2</a:t>
                      </a:r>
                      <a:endParaRPr lang="uk-UA"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a:solidFill>
                          <a:schemeClr val="tx1"/>
                        </a:solidFill>
                        <a:latin typeface="Times New Roman" panose="02020603050405020304" pitchFamily="18" charset="0"/>
                        <a:cs typeface="Times New Roman" panose="02020603050405020304" pitchFamily="18" charset="0"/>
                      </a:endParaRPr>
                    </a:p>
                  </a:txBody>
                  <a:tcPr/>
                </a:tc>
              </a:tr>
              <a:tr h="326407">
                <a:tc>
                  <a:txBody>
                    <a:bodyPr/>
                    <a:lstStyle/>
                    <a:p>
                      <a:r>
                        <a:rPr lang="uk-UA" dirty="0" smtClean="0">
                          <a:solidFill>
                            <a:schemeClr val="tx1"/>
                          </a:solidFill>
                          <a:latin typeface="Times New Roman" panose="02020603050405020304" pitchFamily="18" charset="0"/>
                          <a:cs typeface="Times New Roman" panose="02020603050405020304" pitchFamily="18" charset="0"/>
                        </a:rPr>
                        <a:t>3</a:t>
                      </a:r>
                      <a:endParaRPr lang="uk-UA"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a:solidFill>
                          <a:schemeClr val="tx1"/>
                        </a:solidFill>
                        <a:latin typeface="Times New Roman" panose="02020603050405020304" pitchFamily="18" charset="0"/>
                        <a:cs typeface="Times New Roman" panose="02020603050405020304" pitchFamily="18" charset="0"/>
                      </a:endParaRPr>
                    </a:p>
                  </a:txBody>
                  <a:tcPr/>
                </a:tc>
              </a:tr>
              <a:tr h="326407">
                <a:tc>
                  <a:txBody>
                    <a:bodyPr/>
                    <a:lstStyle/>
                    <a:p>
                      <a:r>
                        <a:rPr lang="uk-UA" dirty="0" smtClean="0">
                          <a:solidFill>
                            <a:schemeClr val="tx1"/>
                          </a:solidFill>
                          <a:latin typeface="Times New Roman" panose="02020603050405020304" pitchFamily="18" charset="0"/>
                          <a:cs typeface="Times New Roman" panose="02020603050405020304" pitchFamily="18" charset="0"/>
                        </a:rPr>
                        <a:t>4</a:t>
                      </a:r>
                      <a:endParaRPr lang="uk-UA"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dirty="0">
                        <a:solidFill>
                          <a:schemeClr val="tx1"/>
                        </a:solidFill>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33135020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76919" y="2084832"/>
            <a:ext cx="10018713" cy="2779776"/>
          </a:xfrm>
        </p:spPr>
        <p:txBody>
          <a:bodyPr>
            <a:normAutofit fontScale="90000"/>
          </a:bodyPr>
          <a:lstStyle/>
          <a:p>
            <a:r>
              <a:rPr lang="uk-UA"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Домашнє завдання:</a:t>
            </a:r>
            <a:br>
              <a:rPr lang="uk-UA"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uk-UA"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повторити </a:t>
            </a:r>
            <a: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параграфи 29-32</a:t>
            </a:r>
            <a:b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Завдання 4/3 с.170 ( архітектурні </a:t>
            </a:r>
            <a:r>
              <a:rPr lang="uk-UA"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пазли</a:t>
            </a:r>
            <a: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b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пройти контрольний онлайн </a:t>
            </a:r>
            <a: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тест</a:t>
            </a:r>
            <a:br>
              <a:rPr lang="uk-UA"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b="1" dirty="0">
                <a:hlinkClick r:id="rId2"/>
              </a:rPr>
              <a:t>https://</a:t>
            </a:r>
            <a:r>
              <a:rPr lang="en-US" b="1" dirty="0" smtClean="0">
                <a:hlinkClick r:id="rId2"/>
              </a:rPr>
              <a:t>vseosvita.ua/test/start/rsd389</a:t>
            </a:r>
            <a:r>
              <a:rPr lang="uk-UA" b="1" smtClean="0"/>
              <a:t/>
            </a:r>
            <a:br>
              <a:rPr lang="uk-UA" b="1" smtClean="0"/>
            </a:br>
            <a:endParaRPr lang="uk-UA" dirty="0"/>
          </a:p>
        </p:txBody>
      </p:sp>
    </p:spTree>
    <p:extLst>
      <p:ext uri="{BB962C8B-B14F-4D97-AF65-F5344CB8AC3E}">
        <p14:creationId xmlns:p14="http://schemas.microsoft.com/office/powerpoint/2010/main" val="8956000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04288" y="2093341"/>
            <a:ext cx="8884920" cy="2268347"/>
          </a:xfrm>
        </p:spPr>
        <p:style>
          <a:lnRef idx="1">
            <a:schemeClr val="dk1"/>
          </a:lnRef>
          <a:fillRef idx="2">
            <a:schemeClr val="dk1"/>
          </a:fillRef>
          <a:effectRef idx="1">
            <a:schemeClr val="dk1"/>
          </a:effectRef>
          <a:fontRef idx="minor">
            <a:schemeClr val="dk1"/>
          </a:fontRef>
        </p:style>
        <p:txBody>
          <a:bodyPr>
            <a:normAutofit/>
          </a:bodyPr>
          <a:lstStyle/>
          <a:p>
            <a:pPr algn="ctr"/>
            <a:r>
              <a:rPr lang="ru-RU"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Графічний</a:t>
            </a: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диктант "</a:t>
            </a:r>
            <a:r>
              <a:rPr lang="ru-RU"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Інкорпорація</a:t>
            </a: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руських</a:t>
            </a: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удільних</a:t>
            </a: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князівств</a:t>
            </a: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до складу </a:t>
            </a:r>
            <a:r>
              <a:rPr lang="ru-RU"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інших</a:t>
            </a: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держав. </a:t>
            </a:r>
            <a:r>
              <a:rPr lang="ru-RU"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Кревська</a:t>
            </a: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унія</a:t>
            </a: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uk-UA"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4378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0032" y="109729"/>
            <a:ext cx="9695688" cy="6537960"/>
          </a:xfrm>
        </p:spPr>
        <p:txBody>
          <a:bodyPr>
            <a:noAutofit/>
          </a:bodyPr>
          <a:lstStyle/>
          <a:p>
            <a:r>
              <a:rPr lang="uk-UA" sz="2000" b="1" dirty="0" smtClean="0">
                <a:solidFill>
                  <a:schemeClr val="accent6">
                    <a:lumMod val="75000"/>
                  </a:schemeClr>
                </a:solidFill>
                <a:latin typeface="Times New Roman" panose="02020603050405020304" pitchFamily="18" charset="0"/>
                <a:cs typeface="Times New Roman" panose="02020603050405020304" pitchFamily="18" charset="0"/>
              </a:rPr>
              <a:t>Питання №1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Існування Галицько-Волинської держави було припинено в 1340 р.</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i="1" dirty="0" smtClean="0">
                <a:latin typeface="Times New Roman" panose="02020603050405020304" pitchFamily="18" charset="0"/>
                <a:cs typeface="Times New Roman" panose="02020603050405020304" pitchFamily="18" charset="0"/>
              </a:rPr>
              <a:t>А) так Б) ні</a:t>
            </a:r>
            <a:r>
              <a:rPr lang="uk-UA" sz="2000" b="1" dirty="0" smtClean="0">
                <a:solidFill>
                  <a:schemeClr val="accent6">
                    <a:lumMod val="75000"/>
                  </a:schemeClr>
                </a:solidFill>
                <a:latin typeface="Times New Roman" panose="02020603050405020304" pitchFamily="18" charset="0"/>
                <a:cs typeface="Times New Roman" panose="02020603050405020304" pitchFamily="18" charset="0"/>
              </a:rPr>
              <a:t/>
            </a:r>
            <a:br>
              <a:rPr lang="uk-UA" sz="2000" b="1" dirty="0" smtClean="0">
                <a:solidFill>
                  <a:schemeClr val="accent6">
                    <a:lumMod val="75000"/>
                  </a:schemeClr>
                </a:solidFill>
                <a:latin typeface="Times New Roman" panose="02020603050405020304" pitchFamily="18" charset="0"/>
                <a:cs typeface="Times New Roman" panose="02020603050405020304" pitchFamily="18" charset="0"/>
              </a:rPr>
            </a:br>
            <a:r>
              <a:rPr lang="uk-UA" sz="2000" b="1" dirty="0" smtClean="0">
                <a:solidFill>
                  <a:schemeClr val="accent6">
                    <a:lumMod val="75000"/>
                  </a:schemeClr>
                </a:solidFill>
                <a:latin typeface="Times New Roman" panose="02020603050405020304" pitchFamily="18" charset="0"/>
                <a:cs typeface="Times New Roman" panose="02020603050405020304" pitchFamily="18" charset="0"/>
              </a:rPr>
              <a:t> Питання №2</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Після припинення існування Галицько- Волинської держави до Литви відійшла Галичина, а до Польщі – Волинь</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 А) так Б) ні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chemeClr val="accent6">
                    <a:lumMod val="75000"/>
                  </a:schemeClr>
                </a:solidFill>
                <a:latin typeface="Times New Roman" panose="02020603050405020304" pitchFamily="18" charset="0"/>
                <a:cs typeface="Times New Roman" panose="02020603050405020304" pitchFamily="18" charset="0"/>
              </a:rPr>
              <a:t>Питання №3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Після смерті князя Юрія </a:t>
            </a:r>
            <a:r>
              <a:rPr lang="en-US" sz="2000" dirty="0" smtClean="0">
                <a:latin typeface="Times New Roman" panose="02020603050405020304" pitchFamily="18" charset="0"/>
                <a:cs typeface="Times New Roman" panose="02020603050405020304" pitchFamily="18" charset="0"/>
              </a:rPr>
              <a:t>II </a:t>
            </a:r>
            <a:r>
              <a:rPr lang="uk-UA" sz="2000" dirty="0" smtClean="0">
                <a:latin typeface="Times New Roman" panose="02020603050405020304" pitchFamily="18" charset="0"/>
                <a:cs typeface="Times New Roman" panose="02020603050405020304" pitchFamily="18" charset="0"/>
              </a:rPr>
              <a:t>Болеслава на Волині став княжити Любарт </a:t>
            </a:r>
            <a:r>
              <a:rPr lang="uk-UA" sz="2000" dirty="0" err="1" smtClean="0">
                <a:latin typeface="Times New Roman" panose="02020603050405020304" pitchFamily="18" charset="0"/>
                <a:cs typeface="Times New Roman" panose="02020603050405020304" pitchFamily="18" charset="0"/>
              </a:rPr>
              <a:t>Гедимінович</a:t>
            </a:r>
            <a:r>
              <a:rPr lang="uk-UA" sz="2000" dirty="0" smtClean="0">
                <a:latin typeface="Times New Roman" panose="02020603050405020304" pitchFamily="18" charset="0"/>
                <a:cs typeface="Times New Roman" panose="02020603050405020304" pitchFamily="18" charset="0"/>
              </a:rPr>
              <a:t>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 так Б) ні</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chemeClr val="accent6">
                    <a:lumMod val="75000"/>
                  </a:schemeClr>
                </a:solidFill>
                <a:latin typeface="Times New Roman" panose="02020603050405020304" pitchFamily="18" charset="0"/>
                <a:cs typeface="Times New Roman" panose="02020603050405020304" pitchFamily="18" charset="0"/>
              </a:rPr>
              <a:t>Питання №4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Битва на </a:t>
            </a:r>
            <a:r>
              <a:rPr lang="uk-UA" sz="2000" dirty="0" err="1" smtClean="0">
                <a:latin typeface="Times New Roman" panose="02020603050405020304" pitchFamily="18" charset="0"/>
                <a:cs typeface="Times New Roman" panose="02020603050405020304" pitchFamily="18" charset="0"/>
              </a:rPr>
              <a:t>р.Сині</a:t>
            </a:r>
            <a:r>
              <a:rPr lang="uk-UA" sz="2000" dirty="0" smtClean="0">
                <a:latin typeface="Times New Roman" panose="02020603050405020304" pitchFamily="18" charset="0"/>
                <a:cs typeface="Times New Roman" panose="02020603050405020304" pitchFamily="18" charset="0"/>
              </a:rPr>
              <a:t> Води відбулася у 1360 р.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 так Б) ні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chemeClr val="accent6">
                    <a:lumMod val="75000"/>
                  </a:schemeClr>
                </a:solidFill>
                <a:latin typeface="Times New Roman" panose="02020603050405020304" pitchFamily="18" charset="0"/>
                <a:cs typeface="Times New Roman" panose="02020603050405020304" pitchFamily="18" charset="0"/>
              </a:rPr>
              <a:t>Питання №5</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«Ми старого не рушимо і новизни не вводимо» - принцип, </a:t>
            </a:r>
            <a:r>
              <a:rPr lang="uk-UA" sz="2000" dirty="0" err="1" smtClean="0">
                <a:latin typeface="Times New Roman" panose="02020603050405020304" pitchFamily="18" charset="0"/>
                <a:cs typeface="Times New Roman" panose="02020603050405020304" pitchFamily="18" charset="0"/>
              </a:rPr>
              <a:t>якицй</a:t>
            </a:r>
            <a:r>
              <a:rPr lang="uk-UA" sz="2000" dirty="0" smtClean="0">
                <a:latin typeface="Times New Roman" panose="02020603050405020304" pitchFamily="18" charset="0"/>
                <a:cs typeface="Times New Roman" panose="02020603050405020304" pitchFamily="18" charset="0"/>
              </a:rPr>
              <a:t> керувалася поляки, поширюючи свою владу на українські землі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 так Б) ні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chemeClr val="accent6">
                    <a:lumMod val="75000"/>
                  </a:schemeClr>
                </a:solidFill>
                <a:latin typeface="Times New Roman" panose="02020603050405020304" pitchFamily="18" charset="0"/>
                <a:cs typeface="Times New Roman" panose="02020603050405020304" pitchFamily="18" charset="0"/>
              </a:rPr>
              <a:t>Питання №6</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При хрещенні Ягайло отримав ім’я Владислав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 так Б) ні</a:t>
            </a:r>
            <a:endParaRPr lang="uk-UA" sz="2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5660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85416" y="246888"/>
            <a:ext cx="8759952" cy="6245351"/>
          </a:xfrm>
        </p:spPr>
        <p:txBody>
          <a:bodyPr>
            <a:noAutofit/>
          </a:bodyPr>
          <a:lstStyle/>
          <a:p>
            <a:r>
              <a:rPr lang="uk-UA" sz="2000" b="1" dirty="0" smtClean="0">
                <a:solidFill>
                  <a:schemeClr val="accent6">
                    <a:lumMod val="75000"/>
                  </a:schemeClr>
                </a:solidFill>
                <a:latin typeface="Times New Roman" panose="02020603050405020304" pitchFamily="18" charset="0"/>
                <a:cs typeface="Times New Roman" panose="02020603050405020304" pitchFamily="18" charset="0"/>
              </a:rPr>
              <a:t>Питання №7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Кревською унією 1385 року було закріплено союз Великого князівства Литовського і Тевтонського ордена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 так Б) ні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chemeClr val="accent6">
                    <a:lumMod val="75000"/>
                  </a:schemeClr>
                </a:solidFill>
                <a:latin typeface="Times New Roman" panose="02020603050405020304" pitchFamily="18" charset="0"/>
                <a:cs typeface="Times New Roman" panose="02020603050405020304" pitchFamily="18" charset="0"/>
              </a:rPr>
              <a:t>Питання №8 </a:t>
            </a:r>
            <a:br>
              <a:rPr lang="uk-UA" sz="2000" b="1" dirty="0" smtClean="0">
                <a:solidFill>
                  <a:schemeClr val="accent6">
                    <a:lumMod val="75000"/>
                  </a:schemeClr>
                </a:solidFill>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Засновником Великого князівства Литовського вважають </a:t>
            </a:r>
            <a:r>
              <a:rPr lang="uk-UA" sz="2000" dirty="0" err="1" smtClean="0">
                <a:latin typeface="Times New Roman" panose="02020603050405020304" pitchFamily="18" charset="0"/>
                <a:cs typeface="Times New Roman" panose="02020603050405020304" pitchFamily="18" charset="0"/>
              </a:rPr>
              <a:t>Міндовга</a:t>
            </a:r>
            <a:r>
              <a:rPr lang="uk-UA" sz="2000" dirty="0" smtClean="0">
                <a:latin typeface="Times New Roman" panose="02020603050405020304" pitchFamily="18" charset="0"/>
                <a:cs typeface="Times New Roman" panose="02020603050405020304" pitchFamily="18" charset="0"/>
              </a:rPr>
              <a:t>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 так Б) ні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chemeClr val="accent6">
                    <a:lumMod val="75000"/>
                  </a:schemeClr>
                </a:solidFill>
                <a:latin typeface="Times New Roman" panose="02020603050405020304" pitchFamily="18" charset="0"/>
                <a:cs typeface="Times New Roman" panose="02020603050405020304" pitchFamily="18" charset="0"/>
              </a:rPr>
              <a:t>Питання №9</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Внаслідок перемоги у битві на </a:t>
            </a:r>
            <a:r>
              <a:rPr lang="uk-UA" sz="2000" dirty="0" err="1" smtClean="0">
                <a:latin typeface="Times New Roman" panose="02020603050405020304" pitchFamily="18" charset="0"/>
                <a:cs typeface="Times New Roman" panose="02020603050405020304" pitchFamily="18" charset="0"/>
              </a:rPr>
              <a:t>р.Сині</a:t>
            </a:r>
            <a:r>
              <a:rPr lang="uk-UA" sz="2000" dirty="0" smtClean="0">
                <a:latin typeface="Times New Roman" panose="02020603050405020304" pitchFamily="18" charset="0"/>
                <a:cs typeface="Times New Roman" panose="02020603050405020304" pitchFamily="18" charset="0"/>
              </a:rPr>
              <a:t> Води Ольгерд приєднав до своїх володінь Київщину, Переяславщину, Поділля</a:t>
            </a:r>
            <a:r>
              <a:rPr lang="uk-UA" sz="2000" i="1" dirty="0" smtClean="0">
                <a:latin typeface="Times New Roman" panose="02020603050405020304" pitchFamily="18" charset="0"/>
                <a:cs typeface="Times New Roman" panose="02020603050405020304" pitchFamily="18" charset="0"/>
              </a:rPr>
              <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 А) так Б) ні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chemeClr val="accent6">
                    <a:lumMod val="75000"/>
                  </a:schemeClr>
                </a:solidFill>
                <a:latin typeface="Times New Roman" panose="02020603050405020304" pitchFamily="18" charset="0"/>
                <a:cs typeface="Times New Roman" panose="02020603050405020304" pitchFamily="18" charset="0"/>
              </a:rPr>
              <a:t>Питання №10</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Внаслідок </a:t>
            </a:r>
            <a:r>
              <a:rPr lang="uk-UA" sz="2000" dirty="0" err="1" smtClean="0">
                <a:latin typeface="Times New Roman" panose="02020603050405020304" pitchFamily="18" charset="0"/>
                <a:cs typeface="Times New Roman" panose="02020603050405020304" pitchFamily="18" charset="0"/>
              </a:rPr>
              <a:t>Грюнвальдської</a:t>
            </a:r>
            <a:r>
              <a:rPr lang="uk-UA" sz="2000" dirty="0" smtClean="0">
                <a:latin typeface="Times New Roman" panose="02020603050405020304" pitchFamily="18" charset="0"/>
                <a:cs typeface="Times New Roman" panose="02020603050405020304" pitchFamily="18" charset="0"/>
              </a:rPr>
              <a:t> битви 1410 р. було розгромлено Тевтонський орден та припинено німецький натиск на схід</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 А) так Б) ні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chemeClr val="accent6">
                    <a:lumMod val="75000"/>
                  </a:schemeClr>
                </a:solidFill>
                <a:latin typeface="Times New Roman" panose="02020603050405020304" pitchFamily="18" charset="0"/>
                <a:cs typeface="Times New Roman" panose="02020603050405020304" pitchFamily="18" charset="0"/>
              </a:rPr>
              <a:t>Питання №11</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Магнатські землеволодіння - це великі земельні володіння шляхтичів</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 А) так Б) ні</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chemeClr val="accent6">
                    <a:lumMod val="75000"/>
                  </a:schemeClr>
                </a:solidFill>
                <a:latin typeface="Times New Roman" panose="02020603050405020304" pitchFamily="18" charset="0"/>
                <a:cs typeface="Times New Roman" panose="02020603050405020304" pitchFamily="18" charset="0"/>
              </a:rPr>
              <a:t> Питання №12</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Князь Любарт вважається першим будівничим мурованого замку в м. Луцьку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 ні Б) так</a:t>
            </a:r>
            <a:endParaRPr lang="uk-UA" sz="2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14130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24" y="2193925"/>
            <a:ext cx="9698736" cy="1765427"/>
          </a:xfrm>
        </p:spPr>
        <p:style>
          <a:lnRef idx="1">
            <a:schemeClr val="dk1"/>
          </a:lnRef>
          <a:fillRef idx="2">
            <a:schemeClr val="dk1"/>
          </a:fillRef>
          <a:effectRef idx="1">
            <a:schemeClr val="dk1"/>
          </a:effectRef>
          <a:fontRef idx="minor">
            <a:schemeClr val="dk1"/>
          </a:fontRef>
        </p:style>
        <p:txBody>
          <a:bodyPr>
            <a:normAutofit/>
          </a:bodyPr>
          <a:lstStyle/>
          <a:p>
            <a:pPr algn="ctr"/>
            <a:r>
              <a:rPr lang="uk-UA" sz="4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Утворення Кримського ханства</a:t>
            </a:r>
            <a:endParaRPr lang="uk-UA" sz="4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66641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65960" y="585216"/>
            <a:ext cx="9646920" cy="6537960"/>
          </a:xfrm>
        </p:spPr>
        <p:txBody>
          <a:bodyPr>
            <a:normAutofit fontScale="90000"/>
          </a:bodyPr>
          <a:lstStyle/>
          <a:p>
            <a:pPr algn="l"/>
            <a:r>
              <a:rPr lang="ru-RU" sz="2200" b="1" dirty="0" err="1" smtClean="0">
                <a:solidFill>
                  <a:srgbClr val="FF0000"/>
                </a:solidFill>
                <a:latin typeface="Times New Roman" panose="02020603050405020304" pitchFamily="18" charset="0"/>
                <a:cs typeface="Times New Roman" panose="02020603050405020304" pitchFamily="18" charset="0"/>
              </a:rPr>
              <a:t>Питання</a:t>
            </a:r>
            <a:r>
              <a:rPr lang="ru-RU" sz="2200" b="1" dirty="0" smtClean="0">
                <a:solidFill>
                  <a:srgbClr val="FF0000"/>
                </a:solidFill>
                <a:latin typeface="Times New Roman" panose="02020603050405020304" pitchFamily="18" charset="0"/>
                <a:cs typeface="Times New Roman" panose="02020603050405020304" pitchFamily="18" charset="0"/>
              </a:rPr>
              <a:t> №1</a:t>
            </a:r>
            <a:r>
              <a:rPr lang="ru-RU" sz="2200" dirty="0" smtClean="0">
                <a:latin typeface="Times New Roman" panose="02020603050405020304" pitchFamily="18" charset="0"/>
                <a:cs typeface="Times New Roman" panose="02020603050405020304" pitchFamily="18" charset="0"/>
              </a:rPr>
              <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Встановіть</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відповідність</a:t>
            </a:r>
            <a:r>
              <a:rPr lang="ru-RU" sz="2200" dirty="0" smtClean="0">
                <a:latin typeface="Times New Roman" panose="02020603050405020304" pitchFamily="18" charset="0"/>
                <a:cs typeface="Times New Roman" panose="02020603050405020304" pitchFamily="18" charset="0"/>
              </a:rPr>
              <a:t>: </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1) султан</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2) курултай </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3) </a:t>
            </a:r>
            <a:r>
              <a:rPr lang="ru-RU" sz="2200" dirty="0" err="1" smtClean="0">
                <a:latin typeface="Times New Roman" panose="02020603050405020304" pitchFamily="18" charset="0"/>
                <a:cs typeface="Times New Roman" panose="02020603050405020304" pitchFamily="18" charset="0"/>
              </a:rPr>
              <a:t>муфтій</a:t>
            </a:r>
            <a:r>
              <a:rPr lang="ru-RU" sz="2200" dirty="0" smtClean="0">
                <a:latin typeface="Times New Roman" panose="02020603050405020304" pitchFamily="18" charset="0"/>
                <a:cs typeface="Times New Roman" panose="02020603050405020304" pitchFamily="18" charset="0"/>
              </a:rPr>
              <a:t> </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4) диван</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А) </a:t>
            </a:r>
            <a:r>
              <a:rPr lang="ru-RU" sz="2200" dirty="0" err="1" smtClean="0">
                <a:latin typeface="Times New Roman" panose="02020603050405020304" pitchFamily="18" charset="0"/>
                <a:cs typeface="Times New Roman" panose="02020603050405020304" pitchFamily="18" charset="0"/>
              </a:rPr>
              <a:t>державна</a:t>
            </a:r>
            <a:r>
              <a:rPr lang="ru-RU" sz="2200" dirty="0" smtClean="0">
                <a:latin typeface="Times New Roman" panose="02020603050405020304" pitchFamily="18" charset="0"/>
                <a:cs typeface="Times New Roman" panose="02020603050405020304" pitchFamily="18" charset="0"/>
              </a:rPr>
              <a:t> рада, </a:t>
            </a:r>
            <a:r>
              <a:rPr lang="ru-RU" sz="2200" dirty="0" err="1" smtClean="0">
                <a:latin typeface="Times New Roman" panose="02020603050405020304" pitchFamily="18" charset="0"/>
                <a:cs typeface="Times New Roman" panose="02020603050405020304" pitchFamily="18" charset="0"/>
              </a:rPr>
              <a:t>що</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вирішувала</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найважливіші</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справи</a:t>
            </a:r>
            <a:r>
              <a:rPr lang="ru-RU" sz="2200" dirty="0" smtClean="0">
                <a:latin typeface="Times New Roman" panose="02020603050405020304" pitchFamily="18" charset="0"/>
                <a:cs typeface="Times New Roman" panose="02020603050405020304" pitchFamily="18" charset="0"/>
              </a:rPr>
              <a:t> в </a:t>
            </a:r>
            <a:r>
              <a:rPr lang="ru-RU" sz="2200" dirty="0" err="1" smtClean="0">
                <a:latin typeface="Times New Roman" panose="02020603050405020304" pitchFamily="18" charset="0"/>
                <a:cs typeface="Times New Roman" panose="02020603050405020304" pitchFamily="18" charset="0"/>
              </a:rPr>
              <a:t>державі</a:t>
            </a:r>
            <a:r>
              <a:rPr lang="ru-RU" sz="2200" dirty="0" smtClean="0">
                <a:latin typeface="Times New Roman" panose="02020603050405020304" pitchFamily="18" charset="0"/>
                <a:cs typeface="Times New Roman" panose="02020603050405020304" pitchFamily="18" charset="0"/>
              </a:rPr>
              <a:t> </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Б) </a:t>
            </a:r>
            <a:r>
              <a:rPr lang="ru-RU" sz="2200" dirty="0" err="1" smtClean="0">
                <a:latin typeface="Times New Roman" panose="02020603050405020304" pitchFamily="18" charset="0"/>
                <a:cs typeface="Times New Roman" panose="02020603050405020304" pitchFamily="18" charset="0"/>
              </a:rPr>
              <a:t>привілейований</a:t>
            </a:r>
            <a:r>
              <a:rPr lang="ru-RU" sz="2200" dirty="0" smtClean="0">
                <a:latin typeface="Times New Roman" panose="02020603050405020304" pitchFamily="18" charset="0"/>
                <a:cs typeface="Times New Roman" panose="02020603050405020304" pitchFamily="18" charset="0"/>
              </a:rPr>
              <a:t> стан</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В) </a:t>
            </a:r>
            <a:r>
              <a:rPr lang="ru-RU" sz="2200" dirty="0" err="1" smtClean="0">
                <a:latin typeface="Times New Roman" panose="02020603050405020304" pitchFamily="18" charset="0"/>
                <a:cs typeface="Times New Roman" panose="02020603050405020304" pitchFamily="18" charset="0"/>
              </a:rPr>
              <a:t>очільник</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мусульманського</a:t>
            </a:r>
            <a:r>
              <a:rPr lang="ru-RU" sz="2200" dirty="0" smtClean="0">
                <a:latin typeface="Times New Roman" panose="02020603050405020304" pitchFamily="18" charset="0"/>
                <a:cs typeface="Times New Roman" panose="02020603050405020304" pitchFamily="18" charset="0"/>
              </a:rPr>
              <a:t> духовенства, а </a:t>
            </a:r>
            <a:r>
              <a:rPr lang="ru-RU" sz="2200" dirty="0" err="1" smtClean="0">
                <a:latin typeface="Times New Roman" panose="02020603050405020304" pitchFamily="18" charset="0"/>
                <a:cs typeface="Times New Roman" panose="02020603050405020304" pitchFamily="18" charset="0"/>
              </a:rPr>
              <a:t>також</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представник</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судової</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влади</a:t>
            </a:r>
            <a:r>
              <a:rPr lang="ru-RU" sz="2200" dirty="0" smtClean="0">
                <a:latin typeface="Times New Roman" panose="02020603050405020304" pitchFamily="18" charset="0"/>
                <a:cs typeface="Times New Roman" panose="02020603050405020304" pitchFamily="18" charset="0"/>
              </a:rPr>
              <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Г) </a:t>
            </a:r>
            <a:r>
              <a:rPr lang="ru-RU" sz="2200" dirty="0" err="1" smtClean="0">
                <a:latin typeface="Times New Roman" panose="02020603050405020304" pitchFamily="18" charset="0"/>
                <a:cs typeface="Times New Roman" panose="02020603050405020304" pitchFamily="18" charset="0"/>
              </a:rPr>
              <a:t>з’їзд</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найвпливовіших</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родів</a:t>
            </a:r>
            <a:r>
              <a:rPr lang="ru-RU" sz="2200" dirty="0" smtClean="0">
                <a:latin typeface="Times New Roman" panose="02020603050405020304" pitchFamily="18" charset="0"/>
                <a:cs typeface="Times New Roman" panose="02020603050405020304" pitchFamily="18" charset="0"/>
              </a:rPr>
              <a:t> у </a:t>
            </a:r>
            <a:r>
              <a:rPr lang="ru-RU" sz="2200" dirty="0" err="1" smtClean="0">
                <a:latin typeface="Times New Roman" panose="02020603050405020304" pitchFamily="18" charset="0"/>
                <a:cs typeface="Times New Roman" panose="02020603050405020304" pitchFamily="18" charset="0"/>
              </a:rPr>
              <a:t>державі</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які</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також</a:t>
            </a:r>
            <a:r>
              <a:rPr lang="ru-RU" sz="2200" dirty="0" smtClean="0">
                <a:latin typeface="Times New Roman" panose="02020603050405020304" pitchFamily="18" charset="0"/>
                <a:cs typeface="Times New Roman" panose="02020603050405020304" pitchFamily="18" charset="0"/>
              </a:rPr>
              <a:t> входили до </a:t>
            </a:r>
            <a:r>
              <a:rPr lang="ru-RU" sz="2200" dirty="0" err="1" smtClean="0">
                <a:latin typeface="Times New Roman" panose="02020603050405020304" pitchFamily="18" charset="0"/>
                <a:cs typeface="Times New Roman" panose="02020603050405020304" pitchFamily="18" charset="0"/>
              </a:rPr>
              <a:t>державної</a:t>
            </a:r>
            <a:r>
              <a:rPr lang="ru-RU" sz="2200" dirty="0" smtClean="0">
                <a:latin typeface="Times New Roman" panose="02020603050405020304" pitchFamily="18" charset="0"/>
                <a:cs typeface="Times New Roman" panose="02020603050405020304" pitchFamily="18" charset="0"/>
              </a:rPr>
              <a:t> ради </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Д) титул </a:t>
            </a:r>
            <a:r>
              <a:rPr lang="ru-RU" sz="2200" dirty="0" err="1" smtClean="0">
                <a:latin typeface="Times New Roman" panose="02020603050405020304" pitchFamily="18" charset="0"/>
                <a:cs typeface="Times New Roman" panose="02020603050405020304" pitchFamily="18" charset="0"/>
              </a:rPr>
              <a:t>одноосібного</a:t>
            </a:r>
            <a:r>
              <a:rPr lang="ru-RU" sz="2200" dirty="0" smtClean="0">
                <a:latin typeface="Times New Roman" panose="02020603050405020304" pitchFamily="18" charset="0"/>
                <a:cs typeface="Times New Roman" panose="02020603050405020304" pitchFamily="18" charset="0"/>
              </a:rPr>
              <a:t> правителя в </a:t>
            </a:r>
            <a:r>
              <a:rPr lang="ru-RU" sz="2200" dirty="0" err="1" smtClean="0">
                <a:latin typeface="Times New Roman" panose="02020603050405020304" pitchFamily="18" charset="0"/>
                <a:cs typeface="Times New Roman" panose="02020603050405020304" pitchFamily="18" charset="0"/>
              </a:rPr>
              <a:t>ісламських</a:t>
            </a:r>
            <a:r>
              <a:rPr lang="ru-RU" sz="2200" dirty="0" smtClean="0">
                <a:latin typeface="Times New Roman" panose="02020603050405020304" pitchFamily="18" charset="0"/>
                <a:cs typeface="Times New Roman" panose="02020603050405020304" pitchFamily="18" charset="0"/>
              </a:rPr>
              <a:t> державах</a:t>
            </a:r>
            <a:br>
              <a:rPr lang="ru-RU" sz="2200" dirty="0" smtClean="0">
                <a:latin typeface="Times New Roman" panose="02020603050405020304" pitchFamily="18" charset="0"/>
                <a:cs typeface="Times New Roman" panose="02020603050405020304" pitchFamily="18" charset="0"/>
              </a:rPr>
            </a:br>
            <a:r>
              <a:rPr lang="ru-RU" sz="2200" b="1" dirty="0" err="1" smtClean="0">
                <a:solidFill>
                  <a:srgbClr val="FF0000"/>
                </a:solidFill>
                <a:latin typeface="Times New Roman" panose="02020603050405020304" pitchFamily="18" charset="0"/>
                <a:cs typeface="Times New Roman" panose="02020603050405020304" pitchFamily="18" charset="0"/>
              </a:rPr>
              <a:t>Питання</a:t>
            </a:r>
            <a:r>
              <a:rPr lang="ru-RU" sz="2200" b="1" dirty="0" smtClean="0">
                <a:solidFill>
                  <a:srgbClr val="FF0000"/>
                </a:solidFill>
                <a:latin typeface="Times New Roman" panose="02020603050405020304" pitchFamily="18" charset="0"/>
                <a:cs typeface="Times New Roman" panose="02020603050405020304" pitchFamily="18" charset="0"/>
              </a:rPr>
              <a:t> №2 </a:t>
            </a:r>
            <a:r>
              <a:rPr lang="ru-RU" sz="2200" dirty="0" smtClean="0">
                <a:latin typeface="Times New Roman" panose="02020603050405020304" pitchFamily="18" charset="0"/>
                <a:cs typeface="Times New Roman" panose="02020603050405020304" pitchFamily="18" charset="0"/>
              </a:rPr>
              <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В </a:t>
            </a:r>
            <a:r>
              <a:rPr lang="ru-RU" sz="2200" dirty="0" err="1" smtClean="0">
                <a:latin typeface="Times New Roman" panose="02020603050405020304" pitchFamily="18" charset="0"/>
                <a:cs typeface="Times New Roman" panose="02020603050405020304" pitchFamily="18" charset="0"/>
              </a:rPr>
              <a:t>якому</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році</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Кримське</a:t>
            </a:r>
            <a:r>
              <a:rPr lang="ru-RU" sz="2200" dirty="0" smtClean="0">
                <a:latin typeface="Times New Roman" panose="02020603050405020304" pitchFamily="18" charset="0"/>
                <a:cs typeface="Times New Roman" panose="02020603050405020304" pitchFamily="18" charset="0"/>
              </a:rPr>
              <a:t> ханство стало </a:t>
            </a:r>
            <a:r>
              <a:rPr lang="ru-RU" sz="2200" dirty="0" err="1" smtClean="0">
                <a:latin typeface="Times New Roman" panose="02020603050405020304" pitchFamily="18" charset="0"/>
                <a:cs typeface="Times New Roman" panose="02020603050405020304" pitchFamily="18" charset="0"/>
              </a:rPr>
              <a:t>васалом</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Османської</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імперії</a:t>
            </a:r>
            <a:r>
              <a:rPr lang="ru-RU" sz="2200" dirty="0" smtClean="0">
                <a:latin typeface="Times New Roman" panose="02020603050405020304" pitchFamily="18" charset="0"/>
                <a:cs typeface="Times New Roman" panose="02020603050405020304" pitchFamily="18" charset="0"/>
              </a:rPr>
              <a:t>? </a:t>
            </a:r>
            <a:br>
              <a:rPr lang="ru-RU" sz="2200" dirty="0" smtClean="0">
                <a:latin typeface="Times New Roman" panose="02020603050405020304" pitchFamily="18" charset="0"/>
                <a:cs typeface="Times New Roman" panose="02020603050405020304" pitchFamily="18" charset="0"/>
              </a:rPr>
            </a:br>
            <a:r>
              <a:rPr lang="ru-RU" sz="2200" i="1" dirty="0" smtClean="0">
                <a:latin typeface="Times New Roman" panose="02020603050405020304" pitchFamily="18" charset="0"/>
                <a:cs typeface="Times New Roman" panose="02020603050405020304" pitchFamily="18" charset="0"/>
              </a:rPr>
              <a:t>А) 1449 р. Б) 1478 р. В) 1475 р. Г) 1482 р. </a:t>
            </a:r>
            <a:r>
              <a:rPr lang="ru-RU" sz="2200" dirty="0" smtClean="0">
                <a:latin typeface="Times New Roman" panose="02020603050405020304" pitchFamily="18" charset="0"/>
                <a:cs typeface="Times New Roman" panose="02020603050405020304" pitchFamily="18" charset="0"/>
              </a:rPr>
              <a:t/>
            </a:r>
            <a:br>
              <a:rPr lang="ru-RU" sz="2200" dirty="0" smtClean="0">
                <a:latin typeface="Times New Roman" panose="02020603050405020304" pitchFamily="18" charset="0"/>
                <a:cs typeface="Times New Roman" panose="02020603050405020304" pitchFamily="18" charset="0"/>
              </a:rPr>
            </a:br>
            <a:r>
              <a:rPr lang="ru-RU" sz="2200" b="1" dirty="0" err="1" smtClean="0">
                <a:solidFill>
                  <a:srgbClr val="FF0000"/>
                </a:solidFill>
                <a:latin typeface="Times New Roman" panose="02020603050405020304" pitchFamily="18" charset="0"/>
                <a:cs typeface="Times New Roman" panose="02020603050405020304" pitchFamily="18" charset="0"/>
              </a:rPr>
              <a:t>Питання</a:t>
            </a:r>
            <a:r>
              <a:rPr lang="ru-RU" sz="2200" b="1" dirty="0" smtClean="0">
                <a:solidFill>
                  <a:srgbClr val="FF0000"/>
                </a:solidFill>
                <a:latin typeface="Times New Roman" panose="02020603050405020304" pitchFamily="18" charset="0"/>
                <a:cs typeface="Times New Roman" panose="02020603050405020304" pitchFamily="18" charset="0"/>
              </a:rPr>
              <a:t> №3 </a:t>
            </a:r>
            <a:r>
              <a:rPr lang="ru-RU" sz="2200" dirty="0" smtClean="0">
                <a:latin typeface="Times New Roman" panose="02020603050405020304" pitchFamily="18" charset="0"/>
                <a:cs typeface="Times New Roman" panose="02020603050405020304" pitchFamily="18" charset="0"/>
              </a:rPr>
              <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В </a:t>
            </a:r>
            <a:r>
              <a:rPr lang="ru-RU" sz="2200" dirty="0" err="1" smtClean="0">
                <a:latin typeface="Times New Roman" panose="02020603050405020304" pitchFamily="18" charset="0"/>
                <a:cs typeface="Times New Roman" panose="02020603050405020304" pitchFamily="18" charset="0"/>
              </a:rPr>
              <a:t>якому</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році</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Хаджі</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Гірей</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оголосив</a:t>
            </a:r>
            <a:r>
              <a:rPr lang="ru-RU" sz="2200" dirty="0" smtClean="0">
                <a:latin typeface="Times New Roman" panose="02020603050405020304" pitchFamily="18" charset="0"/>
                <a:cs typeface="Times New Roman" panose="02020603050405020304" pitchFamily="18" charset="0"/>
              </a:rPr>
              <a:t> себе </a:t>
            </a:r>
            <a:r>
              <a:rPr lang="ru-RU" sz="2200" dirty="0" err="1" smtClean="0">
                <a:latin typeface="Times New Roman" panose="02020603050405020304" pitchFamily="18" charset="0"/>
                <a:cs typeface="Times New Roman" panose="02020603050405020304" pitchFamily="18" charset="0"/>
              </a:rPr>
              <a:t>повноправним</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володарем</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Криму</a:t>
            </a:r>
            <a:r>
              <a:rPr lang="ru-RU" sz="2200" dirty="0" smtClean="0">
                <a:latin typeface="Times New Roman" panose="02020603050405020304" pitchFamily="18" charset="0"/>
                <a:cs typeface="Times New Roman" panose="02020603050405020304" pitchFamily="18" charset="0"/>
              </a:rPr>
              <a:t> і </a:t>
            </a:r>
            <a:r>
              <a:rPr lang="ru-RU" sz="2200" dirty="0" err="1" smtClean="0">
                <a:latin typeface="Times New Roman" panose="02020603050405020304" pitchFamily="18" charset="0"/>
                <a:cs typeface="Times New Roman" panose="02020603050405020304" pitchFamily="18" charset="0"/>
              </a:rPr>
              <a:t>оголосив</a:t>
            </a:r>
            <a:r>
              <a:rPr lang="ru-RU" sz="2200" dirty="0" smtClean="0">
                <a:latin typeface="Times New Roman" panose="02020603050405020304" pitchFamily="18" charset="0"/>
                <a:cs typeface="Times New Roman" panose="02020603050405020304" pitchFamily="18" charset="0"/>
              </a:rPr>
              <a:t> про </a:t>
            </a:r>
            <a:r>
              <a:rPr lang="ru-RU" sz="2200" dirty="0" err="1" smtClean="0">
                <a:latin typeface="Times New Roman" panose="02020603050405020304" pitchFamily="18" charset="0"/>
                <a:cs typeface="Times New Roman" panose="02020603050405020304" pitchFamily="18" charset="0"/>
              </a:rPr>
              <a:t>незалежність</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Кримського</a:t>
            </a:r>
            <a:r>
              <a:rPr lang="ru-RU" sz="2200" dirty="0" smtClean="0">
                <a:latin typeface="Times New Roman" panose="02020603050405020304" pitchFamily="18" charset="0"/>
                <a:cs typeface="Times New Roman" panose="02020603050405020304" pitchFamily="18" charset="0"/>
              </a:rPr>
              <a:t> ханства </a:t>
            </a:r>
            <a:r>
              <a:rPr lang="ru-RU" sz="2200" dirty="0" err="1" smtClean="0">
                <a:latin typeface="Times New Roman" panose="02020603050405020304" pitchFamily="18" charset="0"/>
                <a:cs typeface="Times New Roman" panose="02020603050405020304" pitchFamily="18" charset="0"/>
              </a:rPr>
              <a:t>від</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Золотої</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Орди</a:t>
            </a:r>
            <a:r>
              <a:rPr lang="ru-RU" sz="2200" dirty="0" smtClean="0">
                <a:latin typeface="Times New Roman" panose="02020603050405020304" pitchFamily="18" charset="0"/>
                <a:cs typeface="Times New Roman" panose="02020603050405020304" pitchFamily="18" charset="0"/>
              </a:rPr>
              <a:t>? </a:t>
            </a:r>
            <a:br>
              <a:rPr lang="ru-RU" sz="2200" dirty="0" smtClean="0">
                <a:latin typeface="Times New Roman" panose="02020603050405020304" pitchFamily="18" charset="0"/>
                <a:cs typeface="Times New Roman" panose="02020603050405020304" pitchFamily="18" charset="0"/>
              </a:rPr>
            </a:br>
            <a:r>
              <a:rPr lang="ru-RU" sz="2200" i="1" dirty="0" smtClean="0">
                <a:latin typeface="Times New Roman" panose="02020603050405020304" pitchFamily="18" charset="0"/>
                <a:cs typeface="Times New Roman" panose="02020603050405020304" pitchFamily="18" charset="0"/>
              </a:rPr>
              <a:t>А) 1449 р. Б) 1478 р. В) 1475 р. Г) 1482 р. </a:t>
            </a:r>
            <a:r>
              <a:rPr lang="ru-RU" sz="2200" dirty="0" smtClean="0">
                <a:latin typeface="Times New Roman" panose="02020603050405020304" pitchFamily="18" charset="0"/>
                <a:cs typeface="Times New Roman" panose="02020603050405020304" pitchFamily="18" charset="0"/>
              </a:rPr>
              <a:t/>
            </a:r>
            <a:br>
              <a:rPr lang="ru-RU" sz="2200" dirty="0" smtClean="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
            </a:r>
            <a:br>
              <a:rPr lang="ru-RU" sz="2200" dirty="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endParaRPr lang="uk-UA" sz="2000" dirty="0">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549565518"/>
              </p:ext>
            </p:extLst>
          </p:nvPr>
        </p:nvGraphicFramePr>
        <p:xfrm>
          <a:off x="8302752" y="310896"/>
          <a:ext cx="2441448" cy="1828800"/>
        </p:xfrm>
        <a:graphic>
          <a:graphicData uri="http://schemas.openxmlformats.org/drawingml/2006/table">
            <a:tbl>
              <a:tblPr firstRow="1" bandRow="1">
                <a:tableStyleId>{F5AB1C69-6EDB-4FF4-983F-18BD219EF322}</a:tableStyleId>
              </a:tblPr>
              <a:tblGrid>
                <a:gridCol w="350064"/>
                <a:gridCol w="526405"/>
                <a:gridCol w="438235"/>
                <a:gridCol w="438235"/>
                <a:gridCol w="331370"/>
                <a:gridCol w="357139"/>
              </a:tblGrid>
              <a:tr h="274320">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А</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Б</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В</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Г</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uk-UA" b="1" dirty="0" smtClean="0">
                          <a:solidFill>
                            <a:schemeClr val="tx1"/>
                          </a:solidFill>
                          <a:latin typeface="Times New Roman" panose="02020603050405020304" pitchFamily="18" charset="0"/>
                          <a:cs typeface="Times New Roman" panose="02020603050405020304" pitchFamily="18" charset="0"/>
                        </a:rPr>
                        <a:t>Д</a:t>
                      </a:r>
                      <a:endParaRPr lang="uk-UA" b="1" dirty="0">
                        <a:solidFill>
                          <a:schemeClr val="tx1"/>
                        </a:solidFill>
                        <a:latin typeface="Times New Roman" panose="02020603050405020304" pitchFamily="18" charset="0"/>
                        <a:cs typeface="Times New Roman" panose="02020603050405020304" pitchFamily="18" charset="0"/>
                      </a:endParaRPr>
                    </a:p>
                  </a:txBody>
                  <a:tcPr/>
                </a:tc>
              </a:tr>
              <a:tr h="207637">
                <a:tc>
                  <a:txBody>
                    <a:bodyPr/>
                    <a:lstStyle/>
                    <a:p>
                      <a:r>
                        <a:rPr lang="uk-UA" b="1" dirty="0" smtClean="0">
                          <a:solidFill>
                            <a:schemeClr val="tx1"/>
                          </a:solidFill>
                          <a:latin typeface="Times New Roman" panose="02020603050405020304" pitchFamily="18" charset="0"/>
                          <a:cs typeface="Times New Roman" panose="02020603050405020304" pitchFamily="18" charset="0"/>
                        </a:rPr>
                        <a:t>1</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r>
              <a:tr h="207637">
                <a:tc>
                  <a:txBody>
                    <a:bodyPr/>
                    <a:lstStyle/>
                    <a:p>
                      <a:r>
                        <a:rPr lang="uk-UA" b="1" dirty="0" smtClean="0">
                          <a:solidFill>
                            <a:schemeClr val="tx1"/>
                          </a:solidFill>
                          <a:latin typeface="Times New Roman" panose="02020603050405020304" pitchFamily="18" charset="0"/>
                          <a:cs typeface="Times New Roman" panose="02020603050405020304" pitchFamily="18" charset="0"/>
                        </a:rPr>
                        <a:t>2</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r>
              <a:tr h="207637">
                <a:tc>
                  <a:txBody>
                    <a:bodyPr/>
                    <a:lstStyle/>
                    <a:p>
                      <a:r>
                        <a:rPr lang="uk-UA" b="1" dirty="0" smtClean="0">
                          <a:solidFill>
                            <a:schemeClr val="tx1"/>
                          </a:solidFill>
                          <a:latin typeface="Times New Roman" panose="02020603050405020304" pitchFamily="18" charset="0"/>
                          <a:cs typeface="Times New Roman" panose="02020603050405020304" pitchFamily="18" charset="0"/>
                        </a:rPr>
                        <a:t>3</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r>
              <a:tr h="207637">
                <a:tc>
                  <a:txBody>
                    <a:bodyPr/>
                    <a:lstStyle/>
                    <a:p>
                      <a:r>
                        <a:rPr lang="uk-UA" b="1" dirty="0" smtClean="0">
                          <a:solidFill>
                            <a:schemeClr val="tx1"/>
                          </a:solidFill>
                          <a:latin typeface="Times New Roman" panose="02020603050405020304" pitchFamily="18" charset="0"/>
                          <a:cs typeface="Times New Roman" panose="02020603050405020304" pitchFamily="18" charset="0"/>
                        </a:rPr>
                        <a:t>4</a:t>
                      </a:r>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uk-UA" b="1" dirty="0">
                        <a:solidFill>
                          <a:schemeClr val="tx1"/>
                        </a:solidFill>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9915484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5064" y="393192"/>
            <a:ext cx="10131552" cy="1801368"/>
          </a:xfrm>
        </p:spPr>
        <p:txBody>
          <a:bodyPr>
            <a:normAutofit fontScale="90000"/>
          </a:bodyPr>
          <a:lstStyle/>
          <a:p>
            <a:pPr algn="l"/>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200" b="1" dirty="0" err="1" smtClean="0">
                <a:solidFill>
                  <a:srgbClr val="FF0000"/>
                </a:solidFill>
                <a:latin typeface="Times New Roman" panose="02020603050405020304" pitchFamily="18" charset="0"/>
                <a:cs typeface="Times New Roman" panose="02020603050405020304" pitchFamily="18" charset="0"/>
              </a:rPr>
              <a:t>Питання</a:t>
            </a:r>
            <a:r>
              <a:rPr lang="ru-RU" sz="2200" b="1" dirty="0" smtClean="0">
                <a:solidFill>
                  <a:srgbClr val="FF0000"/>
                </a:solidFill>
                <a:latin typeface="Times New Roman" panose="02020603050405020304" pitchFamily="18" charset="0"/>
                <a:cs typeface="Times New Roman" panose="02020603050405020304" pitchFamily="18" charset="0"/>
              </a:rPr>
              <a:t> №4</a:t>
            </a:r>
            <a:r>
              <a:rPr lang="ru-RU" sz="2200" dirty="0" smtClean="0">
                <a:latin typeface="Times New Roman" panose="02020603050405020304" pitchFamily="18" charset="0"/>
                <a:cs typeface="Times New Roman" panose="02020603050405020304" pitchFamily="18" charset="0"/>
              </a:rPr>
              <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Виберіть</a:t>
            </a:r>
            <a:r>
              <a:rPr lang="ru-RU" sz="2200" dirty="0" smtClean="0">
                <a:latin typeface="Times New Roman" panose="02020603050405020304" pitchFamily="18" charset="0"/>
                <a:cs typeface="Times New Roman" panose="02020603050405020304" pitchFamily="18" charset="0"/>
              </a:rPr>
              <a:t> фото, на </a:t>
            </a:r>
            <a:r>
              <a:rPr lang="ru-RU" sz="2200" dirty="0" err="1" smtClean="0">
                <a:latin typeface="Times New Roman" panose="02020603050405020304" pitchFamily="18" charset="0"/>
                <a:cs typeface="Times New Roman" panose="02020603050405020304" pitchFamily="18" charset="0"/>
              </a:rPr>
              <a:t>якому</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зображено</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засновника</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Кримського</a:t>
            </a:r>
            <a:r>
              <a:rPr lang="ru-RU" sz="2200" dirty="0" smtClean="0">
                <a:latin typeface="Times New Roman" panose="02020603050405020304" pitchFamily="18" charset="0"/>
                <a:cs typeface="Times New Roman" panose="02020603050405020304" pitchFamily="18" charset="0"/>
              </a:rPr>
              <a:t> ханства:</a:t>
            </a:r>
            <a:br>
              <a:rPr lang="ru-RU" sz="2200" dirty="0" smtClean="0">
                <a:latin typeface="Times New Roman" panose="02020603050405020304" pitchFamily="18" charset="0"/>
                <a:cs typeface="Times New Roman" panose="02020603050405020304" pitchFamily="18" charset="0"/>
              </a:rPr>
            </a:br>
            <a:r>
              <a:rPr lang="ru-RU" sz="2200" dirty="0" smtClean="0"/>
              <a:t/>
            </a:r>
            <a:br>
              <a:rPr lang="ru-RU" sz="2200" dirty="0" smtClean="0"/>
            </a:br>
            <a:r>
              <a:rPr lang="ru-RU" sz="2200" dirty="0"/>
              <a:t/>
            </a:r>
            <a:br>
              <a:rPr lang="ru-RU" sz="2200" dirty="0"/>
            </a:br>
            <a:r>
              <a:rPr lang="ru-RU" sz="2200" dirty="0" smtClean="0">
                <a:latin typeface="Times New Roman" panose="02020603050405020304" pitchFamily="18" charset="0"/>
                <a:cs typeface="Times New Roman" panose="02020603050405020304" pitchFamily="18" charset="0"/>
              </a:rPr>
              <a:t>А)                                Б)                                     В)</a:t>
            </a:r>
            <a:endParaRPr lang="uk-UA" sz="22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2185351" y="1517580"/>
            <a:ext cx="1088955" cy="1895589"/>
          </a:xfrm>
          <a:prstGeom prst="rect">
            <a:avLst/>
          </a:prstGeom>
        </p:spPr>
      </p:pic>
      <p:pic>
        <p:nvPicPr>
          <p:cNvPr id="4" name="Рисунок 3"/>
          <p:cNvPicPr>
            <a:picLocks noChangeAspect="1"/>
          </p:cNvPicPr>
          <p:nvPr/>
        </p:nvPicPr>
        <p:blipFill>
          <a:blip r:embed="rId3"/>
          <a:stretch>
            <a:fillRect/>
          </a:stretch>
        </p:blipFill>
        <p:spPr>
          <a:xfrm>
            <a:off x="4490659" y="1536718"/>
            <a:ext cx="1361501" cy="1695069"/>
          </a:xfrm>
          <a:prstGeom prst="rect">
            <a:avLst/>
          </a:prstGeom>
        </p:spPr>
      </p:pic>
      <p:pic>
        <p:nvPicPr>
          <p:cNvPr id="5" name="Рисунок 4"/>
          <p:cNvPicPr>
            <a:picLocks noChangeAspect="1"/>
          </p:cNvPicPr>
          <p:nvPr/>
        </p:nvPicPr>
        <p:blipFill>
          <a:blip r:embed="rId4"/>
          <a:stretch>
            <a:fillRect/>
          </a:stretch>
        </p:blipFill>
        <p:spPr>
          <a:xfrm>
            <a:off x="7254240" y="1536718"/>
            <a:ext cx="1742694" cy="1754312"/>
          </a:xfrm>
          <a:prstGeom prst="rect">
            <a:avLst/>
          </a:prstGeom>
        </p:spPr>
      </p:pic>
      <p:sp>
        <p:nvSpPr>
          <p:cNvPr id="6" name="Прямоугольник 5"/>
          <p:cNvSpPr/>
          <p:nvPr/>
        </p:nvSpPr>
        <p:spPr>
          <a:xfrm>
            <a:off x="1655064" y="3493008"/>
            <a:ext cx="8394192" cy="2002536"/>
          </a:xfrm>
          <a:prstGeom prst="rect">
            <a:avLst/>
          </a:prstGeom>
        </p:spPr>
        <p:txBody>
          <a:bodyPr wrap="square">
            <a:spAutoFit/>
          </a:bodyPr>
          <a:lstStyle/>
          <a:p>
            <a:r>
              <a:rPr lang="ru-RU" sz="2000" b="1" dirty="0" err="1" smtClean="0">
                <a:solidFill>
                  <a:srgbClr val="FF0000"/>
                </a:solidFill>
                <a:latin typeface="Times New Roman" panose="02020603050405020304" pitchFamily="18" charset="0"/>
                <a:cs typeface="Times New Roman" panose="02020603050405020304" pitchFamily="18" charset="0"/>
              </a:rPr>
              <a:t>Питання</a:t>
            </a:r>
            <a:r>
              <a:rPr lang="ru-RU" sz="2000" b="1" dirty="0" smtClean="0">
                <a:solidFill>
                  <a:srgbClr val="FF0000"/>
                </a:solidFill>
                <a:latin typeface="Times New Roman" panose="02020603050405020304" pitchFamily="18" charset="0"/>
                <a:cs typeface="Times New Roman" panose="02020603050405020304" pitchFamily="18" charset="0"/>
              </a:rPr>
              <a:t> №5 </a:t>
            </a:r>
          </a:p>
          <a:p>
            <a:r>
              <a:rPr lang="ru-RU" sz="2000" dirty="0" err="1" smtClean="0">
                <a:latin typeface="Times New Roman" panose="02020603050405020304" pitchFamily="18" charset="0"/>
                <a:cs typeface="Times New Roman" panose="02020603050405020304" pitchFamily="18" charset="0"/>
              </a:rPr>
              <a:t>Першою</a:t>
            </a:r>
            <a:r>
              <a:rPr lang="ru-RU" sz="2000" dirty="0" smtClean="0">
                <a:latin typeface="Times New Roman" panose="02020603050405020304" pitchFamily="18" charset="0"/>
                <a:cs typeface="Times New Roman" panose="02020603050405020304" pitchFamily="18" charset="0"/>
              </a:rPr>
              <a:t> столицею ( </a:t>
            </a:r>
            <a:r>
              <a:rPr lang="ru-RU" sz="2000" dirty="0" err="1" smtClean="0">
                <a:latin typeface="Times New Roman" panose="02020603050405020304" pitchFamily="18" charset="0"/>
                <a:cs typeface="Times New Roman" panose="02020603050405020304" pitchFamily="18" charset="0"/>
              </a:rPr>
              <a:t>резиденцією</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Кримського</a:t>
            </a:r>
            <a:r>
              <a:rPr lang="ru-RU" sz="2000" dirty="0" smtClean="0">
                <a:latin typeface="Times New Roman" panose="02020603050405020304" pitchFamily="18" charset="0"/>
                <a:cs typeface="Times New Roman" panose="02020603050405020304" pitchFamily="18" charset="0"/>
              </a:rPr>
              <a:t> ханства </a:t>
            </a:r>
            <a:r>
              <a:rPr lang="ru-RU" sz="2000" dirty="0" err="1" smtClean="0">
                <a:latin typeface="Times New Roman" panose="02020603050405020304" pitchFamily="18" charset="0"/>
                <a:cs typeface="Times New Roman" panose="02020603050405020304" pitchFamily="18" charset="0"/>
              </a:rPr>
              <a:t>було</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місто</a:t>
            </a:r>
            <a:r>
              <a:rPr lang="ru-RU" sz="2000" dirty="0" smtClean="0">
                <a:latin typeface="Times New Roman" panose="02020603050405020304" pitchFamily="18" charset="0"/>
                <a:cs typeface="Times New Roman" panose="02020603050405020304" pitchFamily="18" charset="0"/>
              </a:rPr>
              <a:t>.... </a:t>
            </a:r>
          </a:p>
          <a:p>
            <a:r>
              <a:rPr lang="ru-RU" sz="2000" i="1" dirty="0" smtClean="0">
                <a:latin typeface="Times New Roman" panose="02020603050405020304" pitchFamily="18" charset="0"/>
                <a:cs typeface="Times New Roman" panose="02020603050405020304" pitchFamily="18" charset="0"/>
              </a:rPr>
              <a:t>А) </a:t>
            </a:r>
            <a:r>
              <a:rPr lang="ru-RU" sz="2000" i="1" dirty="0" err="1" smtClean="0">
                <a:latin typeface="Times New Roman" panose="02020603050405020304" pitchFamily="18" charset="0"/>
                <a:cs typeface="Times New Roman" panose="02020603050405020304" pitchFamily="18" charset="0"/>
              </a:rPr>
              <a:t>Мангуп</a:t>
            </a:r>
            <a:r>
              <a:rPr lang="ru-RU" sz="2000" i="1" dirty="0" smtClean="0">
                <a:latin typeface="Times New Roman" panose="02020603050405020304" pitchFamily="18" charset="0"/>
                <a:cs typeface="Times New Roman" panose="02020603050405020304" pitchFamily="18" charset="0"/>
              </a:rPr>
              <a:t> Б) Бахчисарай В) </a:t>
            </a:r>
            <a:r>
              <a:rPr lang="ru-RU" sz="2000" i="1" dirty="0" err="1" smtClean="0">
                <a:latin typeface="Times New Roman" panose="02020603050405020304" pitchFamily="18" charset="0"/>
                <a:cs typeface="Times New Roman" panose="02020603050405020304" pitchFamily="18" charset="0"/>
              </a:rPr>
              <a:t>Феодосія</a:t>
            </a:r>
            <a:r>
              <a:rPr lang="ru-RU" sz="2000" i="1" dirty="0" smtClean="0">
                <a:latin typeface="Times New Roman" panose="02020603050405020304" pitchFamily="18" charset="0"/>
                <a:cs typeface="Times New Roman" panose="02020603050405020304" pitchFamily="18" charset="0"/>
              </a:rPr>
              <a:t> Г) </a:t>
            </a:r>
            <a:r>
              <a:rPr lang="ru-RU" sz="2000" i="1" dirty="0" err="1" smtClean="0">
                <a:latin typeface="Times New Roman" panose="02020603050405020304" pitchFamily="18" charset="0"/>
                <a:cs typeface="Times New Roman" panose="02020603050405020304" pitchFamily="18" charset="0"/>
              </a:rPr>
              <a:t>Солхат</a:t>
            </a:r>
            <a:r>
              <a:rPr lang="ru-RU" sz="2000" i="1" dirty="0" smtClean="0">
                <a:latin typeface="Times New Roman" panose="02020603050405020304" pitchFamily="18" charset="0"/>
                <a:cs typeface="Times New Roman" panose="02020603050405020304" pitchFamily="18" charset="0"/>
              </a:rPr>
              <a:t> </a:t>
            </a:r>
          </a:p>
          <a:p>
            <a:r>
              <a:rPr lang="ru-RU" sz="2000" b="1" dirty="0" err="1" smtClean="0">
                <a:solidFill>
                  <a:srgbClr val="FF0000"/>
                </a:solidFill>
                <a:latin typeface="Times New Roman" panose="02020603050405020304" pitchFamily="18" charset="0"/>
                <a:cs typeface="Times New Roman" panose="02020603050405020304" pitchFamily="18" charset="0"/>
              </a:rPr>
              <a:t>Питання</a:t>
            </a:r>
            <a:r>
              <a:rPr lang="ru-RU" sz="2000" b="1" dirty="0" smtClean="0">
                <a:solidFill>
                  <a:srgbClr val="FF0000"/>
                </a:solidFill>
                <a:latin typeface="Times New Roman" panose="02020603050405020304" pitchFamily="18" charset="0"/>
                <a:cs typeface="Times New Roman" panose="02020603050405020304" pitchFamily="18" charset="0"/>
              </a:rPr>
              <a:t> №6</a:t>
            </a:r>
          </a:p>
          <a:p>
            <a:r>
              <a:rPr lang="ru-RU" sz="2000" dirty="0" smtClean="0">
                <a:latin typeface="Times New Roman" panose="02020603050405020304" pitchFamily="18" charset="0"/>
                <a:cs typeface="Times New Roman" panose="02020603050405020304" pitchFamily="18" charset="0"/>
              </a:rPr>
              <a:t> Яке </a:t>
            </a:r>
            <a:r>
              <a:rPr lang="ru-RU" sz="2000" dirty="0" err="1" smtClean="0">
                <a:latin typeface="Times New Roman" panose="02020603050405020304" pitchFamily="18" charset="0"/>
                <a:cs typeface="Times New Roman" panose="02020603050405020304" pitchFamily="18" charset="0"/>
              </a:rPr>
              <a:t>місто</a:t>
            </a:r>
            <a:r>
              <a:rPr lang="ru-RU" sz="2000" dirty="0" smtClean="0">
                <a:latin typeface="Times New Roman" panose="02020603050405020304" pitchFamily="18" charset="0"/>
                <a:cs typeface="Times New Roman" panose="02020603050405020304" pitchFamily="18" charset="0"/>
              </a:rPr>
              <a:t> стало столицею </a:t>
            </a:r>
            <a:r>
              <a:rPr lang="ru-RU" sz="2000" dirty="0" err="1" smtClean="0">
                <a:latin typeface="Times New Roman" panose="02020603050405020304" pitchFamily="18" charset="0"/>
                <a:cs typeface="Times New Roman" panose="02020603050405020304" pitchFamily="18" charset="0"/>
              </a:rPr>
              <a:t>Кримського</a:t>
            </a:r>
            <a:r>
              <a:rPr lang="ru-RU" sz="2000" dirty="0" smtClean="0">
                <a:latin typeface="Times New Roman" panose="02020603050405020304" pitchFamily="18" charset="0"/>
                <a:cs typeface="Times New Roman" panose="02020603050405020304" pitchFamily="18" charset="0"/>
              </a:rPr>
              <a:t> ханства з 1532 р.? </a:t>
            </a:r>
          </a:p>
          <a:p>
            <a:r>
              <a:rPr lang="ru-RU" sz="2000" i="1" dirty="0" smtClean="0">
                <a:latin typeface="Times New Roman" panose="02020603050405020304" pitchFamily="18" charset="0"/>
                <a:cs typeface="Times New Roman" panose="02020603050405020304" pitchFamily="18" charset="0"/>
              </a:rPr>
              <a:t>А) Бахчисарай Б) </a:t>
            </a:r>
            <a:r>
              <a:rPr lang="ru-RU" sz="2000" i="1" dirty="0" err="1" smtClean="0">
                <a:latin typeface="Times New Roman" panose="02020603050405020304" pitchFamily="18" charset="0"/>
                <a:cs typeface="Times New Roman" panose="02020603050405020304" pitchFamily="18" charset="0"/>
              </a:rPr>
              <a:t>Солхат</a:t>
            </a:r>
            <a:r>
              <a:rPr lang="ru-RU" sz="2000" i="1" dirty="0" smtClean="0">
                <a:latin typeface="Times New Roman" panose="02020603050405020304" pitchFamily="18" charset="0"/>
                <a:cs typeface="Times New Roman" panose="02020603050405020304" pitchFamily="18" charset="0"/>
              </a:rPr>
              <a:t> В) </a:t>
            </a:r>
            <a:r>
              <a:rPr lang="ru-RU" sz="2000" i="1" dirty="0" err="1" smtClean="0">
                <a:latin typeface="Times New Roman" panose="02020603050405020304" pitchFamily="18" charset="0"/>
                <a:cs typeface="Times New Roman" panose="02020603050405020304" pitchFamily="18" charset="0"/>
              </a:rPr>
              <a:t>Феодосія</a:t>
            </a:r>
            <a:r>
              <a:rPr lang="ru-RU" sz="2000" i="1" dirty="0" smtClean="0">
                <a:latin typeface="Times New Roman" panose="02020603050405020304" pitchFamily="18" charset="0"/>
                <a:cs typeface="Times New Roman" panose="02020603050405020304" pitchFamily="18" charset="0"/>
              </a:rPr>
              <a:t> Г) </a:t>
            </a:r>
            <a:r>
              <a:rPr lang="ru-RU" sz="2000" i="1" dirty="0" err="1" smtClean="0">
                <a:latin typeface="Times New Roman" panose="02020603050405020304" pitchFamily="18" charset="0"/>
                <a:cs typeface="Times New Roman" panose="02020603050405020304" pitchFamily="18" charset="0"/>
              </a:rPr>
              <a:t>Мангуп</a:t>
            </a:r>
            <a:endParaRPr lang="uk-UA" sz="2000" i="1"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stretch>
            <a:fillRect/>
          </a:stretch>
        </p:blipFill>
        <p:spPr>
          <a:xfrm>
            <a:off x="4472371" y="1536718"/>
            <a:ext cx="1361501" cy="1695069"/>
          </a:xfrm>
          <a:prstGeom prst="rect">
            <a:avLst/>
          </a:prstGeom>
        </p:spPr>
      </p:pic>
    </p:spTree>
    <p:extLst>
      <p:ext uri="{BB962C8B-B14F-4D97-AF65-F5344CB8AC3E}">
        <p14:creationId xmlns:p14="http://schemas.microsoft.com/office/powerpoint/2010/main" val="32944042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31720" y="255397"/>
            <a:ext cx="8833104" cy="6026531"/>
          </a:xfrm>
        </p:spPr>
        <p:txBody>
          <a:bodyPr>
            <a:noAutofit/>
          </a:bodyPr>
          <a:lstStyle/>
          <a:p>
            <a:pPr algn="l"/>
            <a:r>
              <a:rPr lang="uk-UA" sz="2000" b="1" dirty="0" smtClean="0">
                <a:solidFill>
                  <a:srgbClr val="FF0000"/>
                </a:solidFill>
                <a:latin typeface="Times New Roman" panose="02020603050405020304" pitchFamily="18" charset="0"/>
                <a:cs typeface="Times New Roman" panose="02020603050405020304" pitchFamily="18" charset="0"/>
              </a:rPr>
              <a:t>Питання №7</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Наприкінці Х</a:t>
            </a:r>
            <a:r>
              <a:rPr lang="en-US" sz="2000" dirty="0" smtClean="0">
                <a:latin typeface="Times New Roman" panose="02020603050405020304" pitchFamily="18" charset="0"/>
                <a:cs typeface="Times New Roman" panose="02020603050405020304" pitchFamily="18" charset="0"/>
              </a:rPr>
              <a:t>V </a:t>
            </a:r>
            <a:r>
              <a:rPr lang="uk-UA" sz="2000" dirty="0" smtClean="0">
                <a:latin typeface="Times New Roman" panose="02020603050405020304" pitchFamily="18" charset="0"/>
                <a:cs typeface="Times New Roman" panose="02020603050405020304" pitchFamily="18" charset="0"/>
              </a:rPr>
              <a:t>ст. Кримське ханство потрапило у васальну залежність від: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 Великого князівства Литовського </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Б) Речі Посполитої </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В) Османської імперії</a:t>
            </a:r>
            <a:br>
              <a:rPr lang="uk-UA" sz="2000" i="1"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 Г) Австрійських Габсбургів</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rgbClr val="FF0000"/>
                </a:solidFill>
                <a:latin typeface="Times New Roman" panose="02020603050405020304" pitchFamily="18" charset="0"/>
                <a:cs typeface="Times New Roman" panose="02020603050405020304" pitchFamily="18" charset="0"/>
              </a:rPr>
              <a:t> Питання №8</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Князівство </a:t>
            </a:r>
            <a:r>
              <a:rPr lang="uk-UA" sz="2000" dirty="0" err="1" smtClean="0">
                <a:latin typeface="Times New Roman" panose="02020603050405020304" pitchFamily="18" charset="0"/>
                <a:cs typeface="Times New Roman" panose="02020603050405020304" pitchFamily="18" charset="0"/>
              </a:rPr>
              <a:t>Феодоро</a:t>
            </a:r>
            <a:r>
              <a:rPr lang="uk-UA" sz="2000" dirty="0" smtClean="0">
                <a:latin typeface="Times New Roman" panose="02020603050405020304" pitchFamily="18" charset="0"/>
                <a:cs typeface="Times New Roman" panose="02020603050405020304" pitchFamily="18" charset="0"/>
              </a:rPr>
              <a:t> існувало впродовж:</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 А) </a:t>
            </a:r>
            <a:r>
              <a:rPr lang="en-US" sz="2000" i="1" dirty="0" smtClean="0">
                <a:latin typeface="Times New Roman" panose="02020603050405020304" pitchFamily="18" charset="0"/>
                <a:cs typeface="Times New Roman" panose="02020603050405020304" pitchFamily="18" charset="0"/>
              </a:rPr>
              <a:t>XIV-XV </a:t>
            </a:r>
            <a:r>
              <a:rPr lang="uk-UA" sz="2000" i="1" dirty="0" smtClean="0">
                <a:latin typeface="Times New Roman" panose="02020603050405020304" pitchFamily="18" charset="0"/>
                <a:cs typeface="Times New Roman" panose="02020603050405020304" pitchFamily="18" charset="0"/>
              </a:rPr>
              <a:t>ст. Б) </a:t>
            </a:r>
            <a:r>
              <a:rPr lang="en-US" sz="2000" i="1" dirty="0" smtClean="0">
                <a:latin typeface="Times New Roman" panose="02020603050405020304" pitchFamily="18" charset="0"/>
                <a:cs typeface="Times New Roman" panose="02020603050405020304" pitchFamily="18" charset="0"/>
              </a:rPr>
              <a:t>XIV-XVI </a:t>
            </a:r>
            <a:r>
              <a:rPr lang="uk-UA" sz="2000" i="1" dirty="0" smtClean="0">
                <a:latin typeface="Times New Roman" panose="02020603050405020304" pitchFamily="18" charset="0"/>
                <a:cs typeface="Times New Roman" panose="02020603050405020304" pitchFamily="18" charset="0"/>
              </a:rPr>
              <a:t>ст. В) </a:t>
            </a:r>
            <a:r>
              <a:rPr lang="en-US" sz="2000" i="1" dirty="0" smtClean="0">
                <a:latin typeface="Times New Roman" panose="02020603050405020304" pitchFamily="18" charset="0"/>
                <a:cs typeface="Times New Roman" panose="02020603050405020304" pitchFamily="18" charset="0"/>
              </a:rPr>
              <a:t>XIII-XIV </a:t>
            </a:r>
            <a:r>
              <a:rPr lang="uk-UA" sz="2000" i="1" dirty="0" smtClean="0">
                <a:latin typeface="Times New Roman" panose="02020603050405020304" pitchFamily="18" charset="0"/>
                <a:cs typeface="Times New Roman" panose="02020603050405020304" pitchFamily="18" charset="0"/>
              </a:rPr>
              <a:t>ст. Г) </a:t>
            </a:r>
            <a:r>
              <a:rPr lang="en-US" sz="2000" i="1" dirty="0" smtClean="0">
                <a:latin typeface="Times New Roman" panose="02020603050405020304" pitchFamily="18" charset="0"/>
                <a:cs typeface="Times New Roman" panose="02020603050405020304" pitchFamily="18" charset="0"/>
              </a:rPr>
              <a:t>XV-XVI </a:t>
            </a:r>
            <a:r>
              <a:rPr lang="uk-UA" sz="2000" i="1" dirty="0" smtClean="0">
                <a:latin typeface="Times New Roman" panose="02020603050405020304" pitchFamily="18" charset="0"/>
                <a:cs typeface="Times New Roman" panose="02020603050405020304" pitchFamily="18" charset="0"/>
              </a:rPr>
              <a:t>ст.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rgbClr val="FF0000"/>
                </a:solidFill>
                <a:latin typeface="Times New Roman" panose="02020603050405020304" pitchFamily="18" charset="0"/>
                <a:cs typeface="Times New Roman" panose="02020603050405020304" pitchFamily="18" charset="0"/>
              </a:rPr>
              <a:t>Питання №9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Кримське ханство визнало васальну залежність від Османської </a:t>
            </a:r>
            <a:r>
              <a:rPr lang="uk-UA" sz="2000" dirty="0" err="1" smtClean="0">
                <a:latin typeface="Times New Roman" panose="02020603050405020304" pitchFamily="18" charset="0"/>
                <a:cs typeface="Times New Roman" panose="02020603050405020304" pitchFamily="18" charset="0"/>
              </a:rPr>
              <a:t>імперїі</a:t>
            </a:r>
            <a:r>
              <a:rPr lang="uk-UA" sz="2000" dirty="0" smtClean="0">
                <a:latin typeface="Times New Roman" panose="02020603050405020304" pitchFamily="18" charset="0"/>
                <a:cs typeface="Times New Roman" panose="02020603050405020304" pitchFamily="18" charset="0"/>
              </a:rPr>
              <a:t> за правління: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 Хаджі </a:t>
            </a:r>
            <a:r>
              <a:rPr lang="uk-UA" sz="2000" i="1" dirty="0" err="1" smtClean="0">
                <a:latin typeface="Times New Roman" panose="02020603050405020304" pitchFamily="18" charset="0"/>
                <a:cs typeface="Times New Roman" panose="02020603050405020304" pitchFamily="18" charset="0"/>
              </a:rPr>
              <a:t>Гірея</a:t>
            </a:r>
            <a:r>
              <a:rPr lang="uk-UA" sz="2000" i="1" dirty="0" smtClean="0">
                <a:latin typeface="Times New Roman" panose="02020603050405020304" pitchFamily="18" charset="0"/>
                <a:cs typeface="Times New Roman" panose="02020603050405020304" pitchFamily="18" charset="0"/>
              </a:rPr>
              <a:t> Б) </a:t>
            </a:r>
            <a:r>
              <a:rPr lang="uk-UA" sz="2000" i="1" dirty="0" err="1" smtClean="0">
                <a:latin typeface="Times New Roman" panose="02020603050405020304" pitchFamily="18" charset="0"/>
                <a:cs typeface="Times New Roman" panose="02020603050405020304" pitchFamily="18" charset="0"/>
              </a:rPr>
              <a:t>Менглі</a:t>
            </a:r>
            <a:r>
              <a:rPr lang="uk-UA" sz="2000" i="1" dirty="0" smtClean="0">
                <a:latin typeface="Times New Roman" panose="02020603050405020304" pitchFamily="18" charset="0"/>
                <a:cs typeface="Times New Roman" panose="02020603050405020304" pitchFamily="18" charset="0"/>
              </a:rPr>
              <a:t> </a:t>
            </a:r>
            <a:r>
              <a:rPr lang="uk-UA" sz="2000" i="1" dirty="0" err="1" smtClean="0">
                <a:latin typeface="Times New Roman" panose="02020603050405020304" pitchFamily="18" charset="0"/>
                <a:cs typeface="Times New Roman" panose="02020603050405020304" pitchFamily="18" charset="0"/>
              </a:rPr>
              <a:t>Гірея</a:t>
            </a:r>
            <a:r>
              <a:rPr lang="uk-UA" sz="2000" i="1" dirty="0" smtClean="0">
                <a:latin typeface="Times New Roman" panose="02020603050405020304" pitchFamily="18" charset="0"/>
                <a:cs typeface="Times New Roman" panose="02020603050405020304" pitchFamily="18" charset="0"/>
              </a:rPr>
              <a:t> В) Іслам </a:t>
            </a:r>
            <a:r>
              <a:rPr lang="uk-UA" sz="2000" i="1" dirty="0" err="1" smtClean="0">
                <a:latin typeface="Times New Roman" panose="02020603050405020304" pitchFamily="18" charset="0"/>
                <a:cs typeface="Times New Roman" panose="02020603050405020304" pitchFamily="18" charset="0"/>
              </a:rPr>
              <a:t>Гірея</a:t>
            </a:r>
            <a:r>
              <a:rPr lang="uk-UA" sz="2000" i="1" dirty="0" smtClean="0">
                <a:latin typeface="Times New Roman" panose="02020603050405020304" pitchFamily="18" charset="0"/>
                <a:cs typeface="Times New Roman" panose="02020603050405020304" pitchFamily="18" charset="0"/>
              </a:rPr>
              <a:t> Г) </a:t>
            </a:r>
            <a:r>
              <a:rPr lang="uk-UA" sz="2000" i="1" dirty="0" err="1" smtClean="0">
                <a:latin typeface="Times New Roman" panose="02020603050405020304" pitchFamily="18" charset="0"/>
                <a:cs typeface="Times New Roman" panose="02020603050405020304" pitchFamily="18" charset="0"/>
              </a:rPr>
              <a:t>Мехмед</a:t>
            </a:r>
            <a:r>
              <a:rPr lang="uk-UA" sz="2000" i="1" dirty="0" smtClean="0">
                <a:latin typeface="Times New Roman" panose="02020603050405020304" pitchFamily="18" charset="0"/>
                <a:cs typeface="Times New Roman" panose="02020603050405020304" pitchFamily="18" charset="0"/>
              </a:rPr>
              <a:t> </a:t>
            </a:r>
            <a:r>
              <a:rPr lang="uk-UA" sz="2000" i="1" dirty="0" err="1" smtClean="0">
                <a:latin typeface="Times New Roman" panose="02020603050405020304" pitchFamily="18" charset="0"/>
                <a:cs typeface="Times New Roman" panose="02020603050405020304" pitchFamily="18" charset="0"/>
              </a:rPr>
              <a:t>Гірея</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 </a:t>
            </a:r>
            <a:r>
              <a:rPr lang="uk-UA" sz="2000" b="1" dirty="0" smtClean="0">
                <a:solidFill>
                  <a:srgbClr val="FF0000"/>
                </a:solidFill>
                <a:latin typeface="Times New Roman" panose="02020603050405020304" pitchFamily="18" charset="0"/>
                <a:cs typeface="Times New Roman" panose="02020603050405020304" pitchFamily="18" charset="0"/>
              </a:rPr>
              <a:t>Питання №10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Найвищий титул татарського дворянства: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 муфтій Б) мурза В) хан Г) султан</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b="1" dirty="0" smtClean="0">
                <a:solidFill>
                  <a:srgbClr val="FF0000"/>
                </a:solidFill>
                <a:latin typeface="Times New Roman" panose="02020603050405020304" pitchFamily="18" charset="0"/>
                <a:cs typeface="Times New Roman" panose="02020603050405020304" pitchFamily="18" charset="0"/>
              </a:rPr>
              <a:t> Питання №11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smtClean="0">
                <a:latin typeface="Times New Roman" panose="02020603050405020304" pitchFamily="18" charset="0"/>
                <a:cs typeface="Times New Roman" panose="02020603050405020304" pitchFamily="18" charset="0"/>
              </a:rPr>
              <a:t>Державна рада Кримського ханства, вищий орган влади, який об'єднував функції виконавчої, законодавчої та судової гілок влади, це: </a:t>
            </a:r>
            <a:br>
              <a:rPr lang="uk-UA" sz="2000" dirty="0" smtClean="0">
                <a:latin typeface="Times New Roman" panose="02020603050405020304" pitchFamily="18" charset="0"/>
                <a:cs typeface="Times New Roman" panose="02020603050405020304" pitchFamily="18" charset="0"/>
              </a:rPr>
            </a:br>
            <a:r>
              <a:rPr lang="uk-UA" sz="2000" i="1" dirty="0" smtClean="0">
                <a:latin typeface="Times New Roman" panose="02020603050405020304" pitchFamily="18" charset="0"/>
                <a:cs typeface="Times New Roman" panose="02020603050405020304" pitchFamily="18" charset="0"/>
              </a:rPr>
              <a:t>А) диван Б) курултай В) мурза Г) муфтій</a:t>
            </a:r>
            <a:endParaRPr lang="uk-UA" sz="2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00159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21992" y="1928749"/>
            <a:ext cx="8793480" cy="2058035"/>
          </a:xfrm>
        </p:spPr>
        <p:style>
          <a:lnRef idx="1">
            <a:schemeClr val="dk1"/>
          </a:lnRef>
          <a:fillRef idx="2">
            <a:schemeClr val="dk1"/>
          </a:fillRef>
          <a:effectRef idx="1">
            <a:schemeClr val="dk1"/>
          </a:effectRef>
          <a:fontRef idx="minor">
            <a:schemeClr val="dk1"/>
          </a:fontRef>
        </p:style>
        <p:txBody>
          <a:bodyPr>
            <a:normAutofit/>
          </a:bodyPr>
          <a:lstStyle/>
          <a:p>
            <a:r>
              <a:rPr lang="ru-RU"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Суспільне</a:t>
            </a: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життя</a:t>
            </a: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в XIV-XV ст. </a:t>
            </a:r>
            <a:b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Сільське</a:t>
            </a: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господарство</a:t>
            </a: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ремесла. </a:t>
            </a:r>
            <a:r>
              <a:rPr lang="ru-RU"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Магдебурзьке</a:t>
            </a: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право</a:t>
            </a:r>
            <a:endParaRPr lang="uk-UA"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785805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араллакс">
  <a:themeElements>
    <a:clrScheme name="Зеленый и желтый">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Параллакс">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Параллакс</Template>
  <TotalTime>115</TotalTime>
  <Words>125</Words>
  <Application>Microsoft Office PowerPoint</Application>
  <PresentationFormat>Широкоэкранный</PresentationFormat>
  <Paragraphs>38</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Corbel</vt:lpstr>
      <vt:lpstr>Times New Roman</vt:lpstr>
      <vt:lpstr>Параллакс</vt:lpstr>
      <vt:lpstr>Узагальнення з теми: «Руські удільні князівства у складі сусідніх держав.  Кримське ханство»</vt:lpstr>
      <vt:lpstr>Графічний диктант "Інкорпорація руських удільних князівств до складу інших держав. Кревська унія"</vt:lpstr>
      <vt:lpstr>Питання №1  Існування Галицько-Волинської держави було припинено в 1340 р.  А) так Б) ні  Питання №2  Після припинення існування Галицько- Волинської держави до Литви відійшла Галичина, а до Польщі – Волинь  А) так Б) ні  Питання №3  Після смерті князя Юрія II Болеслава на Волині став княжити Любарт Гедимінович  А) так Б) ні Питання №4  Битва на р.Сині Води відбулася у 1360 р.  А) так Б) ні  Питання №5  «Ми старого не рушимо і новизни не вводимо» - принцип, якицй керувалася поляки, поширюючи свою владу на українські землі  А) так Б) ні  Питання №6  При хрещенні Ягайло отримав ім’я Владислав  А) так Б) ні</vt:lpstr>
      <vt:lpstr>Питання №7  Кревською унією 1385 року було закріплено союз Великого князівства Литовського і Тевтонського ордена  А) так Б) ні  Питання №8  Засновником Великого князівства Литовського вважають Міндовга  А) так Б) ні  Питання №9  Внаслідок перемоги у битві на р.Сині Води Ольгерд приєднав до своїх володінь Київщину, Переяславщину, Поділля  А) так Б) ні  Питання №10  Внаслідок Грюнвальдської битви 1410 р. було розгромлено Тевтонський орден та припинено німецький натиск на схід  А) так Б) ні  Питання №11  Магнатські землеволодіння - це великі земельні володіння шляхтичів  А) так Б) ні  Питання №12  Князь Любарт вважається першим будівничим мурованого замку в м. Луцьку  А) ні Б) так</vt:lpstr>
      <vt:lpstr>Утворення Кримського ханства</vt:lpstr>
      <vt:lpstr>Питання №1  Встановіть відповідність:  1) султан  2) курултай  3) муфтій  4) диван  А) державна рада, що вирішувала найважливіші справи в державі  Б) привілейований стан  В) очільник мусульманського духовенства, а також представник судової влади  Г) з’їзд найвпливовіших родів у державі, які також входили до державної ради  Д) титул одноосібного правителя в ісламських державах Питання №2  В якому році Кримське ханство стало васалом Османської імперії?  А) 1449 р. Б) 1478 р. В) 1475 р. Г) 1482 р.  Питання №3  В якому році Хаджі Гірей оголосив себе повноправним володарем Криму і оголосив про незалежність Кримського ханства від Золотої Орди?  А) 1449 р. Б) 1478 р. В) 1475 р. Г) 1482 р.     </vt:lpstr>
      <vt:lpstr>  Питання №4  Виберіть фото, на якому зображено засновника Кримського ханства:   А)                                Б)                                     В)</vt:lpstr>
      <vt:lpstr>Питання №7 Наприкінці ХV ст. Кримське ханство потрапило у васальну залежність від:  А) Великого князівства Литовського  Б) Речі Посполитої  В) Османської імперії  Г) Австрійських Габсбургів  Питання №8  Князівство Феодоро існувало впродовж:  А) XIV-XV ст. Б) XIV-XVI ст. В) XIII-XIV ст. Г) XV-XVI ст.  Питання №9  Кримське ханство визнало васальну залежність від Османської імперїі за правління:  А) Хаджі Гірея Б) Менглі Гірея В) Іслам Гірея Г) Мехмед Гірея  Питання №10  Найвищий титул татарського дворянства:  А) муфтій Б) мурза В) хан Г) султан  Питання №11  Державна рада Кримського ханства, вищий орган влади, який об'єднував функції виконавчої, законодавчої та судової гілок влади, це:  А) диван Б) курултай В) мурза Г) муфтій</vt:lpstr>
      <vt:lpstr>Суспільне життя в XIV-XV ст.  Сільське господарство, ремесла. Магдебурзьке право</vt:lpstr>
      <vt:lpstr>Питання №1  Що таке фільварок?  А) багатогалузеве господарство, засноване на праці селян  Б) обов’язкова праця селянина в господарстві пана  В) система залежності селянина від феодала  Г) багатогалузеве господарство, засноване на праці кріпосних селян  Питання №2  Об'єднання ремісників однієї чи кількох професій:  А) Майстерня Б) Торгівельні гільдії В) Цехи  Питання №3  Магдебурзьке право –це:  А) Кодекс середньовічного права Великого князівства Литовського  Б) Система правових норм, що встановлювала залежність селянина від феодала  В) Середньовічне міське право, за яким міста звільнялися від управління великих землевласників та отримували можливість самоврядування  Питання №4  Яке українське місто першим здобуло Магдебурзьке право?  А) Київ Б) Сянок В) Львів Г) Кам'янець  Питання №5  В якому році українському місту вперше було надано Магдебурзьке право? А) 1389 р. Б) 1339 р. В) 1356 р. Г) 1499 р</vt:lpstr>
      <vt:lpstr>Питання №6  Виберіть усі правильні твердження:  А) Магдебурзький привілей надавав місту виборний уряд, Лаву на чолі з бургомістром  Б) Магістрат - головний орган адміністративного управління міста  В) Рада – виборний орган влади, яку очолював бургомістр  Г) Очолював суд війт, який призначався королівським привілеєм пожиттєво  Д) Рада була виборним органом влади, яку очолював війт  Питання №7  До привілейованих станів суспільства належали:  А) шляхта, міщани  Б) шляхта, духовенство  В) міщани, селяни  Г) міщани, духовенство Питання №8  До непривілейованих станів суспільства належали:  А) шляхта, духовенство  Б) міщани, селяни  В) міщани, духовенство  Г) селяни, духовенство </vt:lpstr>
      <vt:lpstr>Питання №9  Встановіть відповідність між поняттям та його значенням:  1) міщани  2) магнати  3) війт  4) бурмістр  А) керівник міста з адміністративною і судовою владою в містах з Магдебурзьким правом; очолював раду  Б) жителі міст та містечок  В) голова місцевого суду ( лави )  Г) верхівка шляхти, великий землевласник  Д) орган міського самоврядування   </vt:lpstr>
      <vt:lpstr>Домашнє завдання:  повторити параграфи 29-32 Завдання 4/3 с.170 ( архітектурні пазли) пройти контрольний онлайн тест https://vseosvita.ua/test/start/rsd389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Узагальнення з теми: «Руські удільні князівства у складі сусідніх держав. Кримське ханство»</dc:title>
  <dc:creator>nasti</dc:creator>
  <cp:lastModifiedBy>nasti</cp:lastModifiedBy>
  <cp:revision>9</cp:revision>
  <dcterms:created xsi:type="dcterms:W3CDTF">2021-04-15T16:25:59Z</dcterms:created>
  <dcterms:modified xsi:type="dcterms:W3CDTF">2021-04-22T15:30:53Z</dcterms:modified>
</cp:coreProperties>
</file>