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7527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790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9356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596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9045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1654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8877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1054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166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195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2416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0212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59281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5599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4542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6456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3F9FF-7160-492F-B4F6-D4C6C9DAE3DD}" type="datetimeFigureOut">
              <a:rPr lang="uk-UA" smtClean="0"/>
              <a:t>22.04.2021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459AD69-AD33-48A0-A64B-DE4CDCE7454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7773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vseosvita.ua/test/start/njm760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5632" y="1801368"/>
            <a:ext cx="9567672" cy="287902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Імперський наступ на автономію Гетьманщини. </a:t>
            </a:r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Нова </a:t>
            </a:r>
            <a:r>
              <a:rPr lang="uk-U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Січ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6688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488" y="2504821"/>
            <a:ext cx="10485120" cy="201231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 параграф 33</a:t>
            </a:r>
            <a:b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пройти онлайн - тест 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hlinkClick r:id="rId2"/>
              </a:rPr>
              <a:t>https://</a:t>
            </a:r>
            <a:r>
              <a:rPr lang="en-US" b="1" dirty="0" smtClean="0">
                <a:hlinkClick r:id="rId2"/>
              </a:rPr>
              <a:t>vseosvita.ua/test/start/njm760</a:t>
            </a: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26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7502" y="209677"/>
            <a:ext cx="10631424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Іван Скоропадський (1708-1722 рр.) 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47821" y="4886195"/>
            <a:ext cx="5510785" cy="1694815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1708 р.</a:t>
            </a:r>
            <a:r>
              <a:rPr lang="uk-U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під тиском царя </a:t>
            </a:r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гетьманом Лівобережної України  </a:t>
            </a:r>
            <a:r>
              <a:rPr lang="uk-U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було обрано І. Скоропадського </a:t>
            </a:r>
            <a:endParaRPr lang="uk-UA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Цар </a:t>
            </a:r>
            <a:r>
              <a:rPr lang="uk-U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Петро 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відмовився підписувати запропоновані Скоропадським пункти нової угоди між Україною та </a:t>
            </a:r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Москвою</a:t>
            </a:r>
          </a:p>
          <a:p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 він надав «Решетилівські статті</a:t>
            </a:r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uk-UA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39" y="947891"/>
            <a:ext cx="6111770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5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" y="1187431"/>
            <a:ext cx="4087368" cy="50422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512" y="175549"/>
            <a:ext cx="11088624" cy="686435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Іван Скоропадський (1708-1722 рр.) </a:t>
            </a:r>
            <a:endParaRPr lang="uk-UA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154168" y="1187431"/>
            <a:ext cx="5181600" cy="3184133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486021" y="4711528"/>
            <a:ext cx="4184650" cy="158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9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164593"/>
            <a:ext cx="9290304" cy="110642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Перша Малоросійська колегія ( 1722-1727 рр.)</a:t>
            </a:r>
            <a:b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5216" y="4741191"/>
            <a:ext cx="6254190" cy="1037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27 квітня 1722 р.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царський указ про створення  при гетьманові Першої Малоросійської колегії на чолі зі Степаном </a:t>
            </a:r>
            <a:r>
              <a:rPr lang="uk-UA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Вельяміновим</a:t>
            </a:r>
            <a:r>
              <a:rPr lang="uk-UA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805" y="1435608"/>
            <a:ext cx="3043746" cy="4408415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67130" y="1271016"/>
            <a:ext cx="5667910" cy="294436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 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 для керування українськими землями, що входили в склад Російської імперії, який був заснований </a:t>
            </a:r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1722 року і проіснував до 1727 р. Вона була створена наказом Петра І з метою контролю за діяльністю українського гетьмана та генеральної старшини і підкорення їх загальноросійському управлінню.</a:t>
            </a:r>
          </a:p>
        </p:txBody>
      </p:sp>
    </p:spTree>
    <p:extLst>
      <p:ext uri="{BB962C8B-B14F-4D97-AF65-F5344CB8AC3E}">
        <p14:creationId xmlns:p14="http://schemas.microsoft.com/office/powerpoint/2010/main" val="94671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522" y="4279392"/>
            <a:ext cx="8521589" cy="195681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uk-UA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 до документу: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1.Як Петро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пояснював необхідність створення Малоросійської колегії?</a:t>
            </a:r>
            <a:b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Якими були повноваження Малоросійської колегії?</a:t>
            </a:r>
            <a:endParaRPr lang="uk-U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585216"/>
            <a:ext cx="8961115" cy="324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1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20980" y="164592"/>
            <a:ext cx="5009388" cy="1627632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Наказний гетьман Павло Полуботок </a:t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( 1722 -1724 рр.)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582168" y="2081657"/>
            <a:ext cx="5181600" cy="43513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/>
            <a:r>
              <a:rPr lang="uk-U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намагався 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чинити опір російській політиці ліквідації української автономії. розпочав реорганізацію суду, спрямовану на викорінення хабарництва </a:t>
            </a:r>
          </a:p>
          <a:p>
            <a:pPr lvl="0"/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погрожував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суворими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карами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старшині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утиски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простого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відправляв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царя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численні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петиції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делегації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проханням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розпустити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Малоросійську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колегію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відновити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гетьманство</a:t>
            </a:r>
            <a:endParaRPr lang="uk-U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Після смерті Петра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імператор Петро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uk-UA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ліквідував Малоросійську колегію та дозволив обрати нового гетьмана. </a:t>
            </a: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68212" y="2560322"/>
            <a:ext cx="2951732" cy="3872673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5348795" y="769683"/>
            <a:ext cx="4424806" cy="116725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Наказний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гетьман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отаман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обіймала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посаду 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гетьмана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  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виконувала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обрання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постійного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гетьмана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46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5854" y="0"/>
            <a:ext cx="3487842" cy="1362456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Данило Апостол (1727- 1734 рр.)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7096" y="137161"/>
            <a:ext cx="5376672" cy="485546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Рішительні</a:t>
            </a:r>
            <a:r>
              <a:rPr lang="uk-UA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пункти» 1728 р.: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Мали форму указу царського уряду гетьманові, який був покликаний регулювати внутрішнє життя Гетьманщини як складової частини Російської держави</a:t>
            </a:r>
          </a:p>
          <a:p>
            <a:pPr lvl="0"/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Гетьман позбавлявся права вести переговори з іншими державами</a:t>
            </a:r>
          </a:p>
          <a:p>
            <a:pPr lvl="0"/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Гетьману дозволялося вирішувати прикордонні проблеми з Польщею та Кримом під наглядом Москви</a:t>
            </a:r>
          </a:p>
          <a:p>
            <a:pPr lvl="0"/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Вища старшина затверджувалася царем, нижча - гетьманом</a:t>
            </a:r>
          </a:p>
          <a:p>
            <a:pPr lvl="0"/>
            <a:r>
              <a:rPr lang="uk-U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Вищою судовою інстанцією ставав Генеральний суд, який складався із трьох росіян і трьох українців і який очолював гетьман, але головним суддею був цар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54" y="1518920"/>
            <a:ext cx="3294126" cy="4324596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559980" y="5074920"/>
            <a:ext cx="6608148" cy="1682496"/>
          </a:xfrm>
          <a:prstGeom prst="roundRect">
            <a:avLst>
              <a:gd name="adj" fmla="val 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1734 р. </a:t>
            </a:r>
            <a:r>
              <a:rPr lang="uk-UA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Д.Апостол</a:t>
            </a:r>
            <a:r>
              <a:rPr lang="uk-UA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домігся повернення в Україну під гетьманську булаву запорозьких козаків  з-під турецького  підданства,  які  заснували</a:t>
            </a:r>
          </a:p>
          <a:p>
            <a:pPr algn="ctr"/>
            <a:r>
              <a:rPr lang="uk-UA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Нову Січ на р. Підпільній. </a:t>
            </a:r>
            <a:endParaRPr lang="uk-UA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була остання Січ.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0757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651013"/>
              </p:ext>
            </p:extLst>
          </p:nvPr>
        </p:nvGraphicFramePr>
        <p:xfrm>
          <a:off x="3255264" y="1248264"/>
          <a:ext cx="5870447" cy="54300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5880"/>
                <a:gridCol w="4544567"/>
              </a:tblGrid>
              <a:tr h="306362"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Реформа</a:t>
                      </a:r>
                      <a:endParaRPr lang="uk-UA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Суть реформи</a:t>
                      </a:r>
                      <a:endParaRPr lang="uk-UA" sz="16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480338">
                <a:tc>
                  <a:txBody>
                    <a:bodyPr/>
                    <a:lstStyle/>
                    <a:p>
                      <a:pPr indent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Судова</a:t>
                      </a:r>
                      <a:endParaRPr lang="uk-UA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Спеціальна інструкція про реорганізацію полкових, сотенних і сільських судів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1730 р.  -  «Інструкція українським судам», яка встановлювала порядок апеляції в судових справах</a:t>
                      </a:r>
                      <a:endParaRPr lang="uk-UA" sz="16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7305">
                <a:tc>
                  <a:txBody>
                    <a:bodyPr/>
                    <a:lstStyle/>
                    <a:p>
                      <a:pPr indent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Фінансова</a:t>
                      </a:r>
                      <a:endParaRPr lang="uk-UA" sz="16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Реорганізував фінансову систему України, уперше встановивши точний бюджет державних видатків </a:t>
                      </a:r>
                      <a:endParaRPr lang="uk-UA" sz="16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98821">
                <a:tc>
                  <a:txBody>
                    <a:bodyPr/>
                    <a:lstStyle/>
                    <a:p>
                      <a:pPr indent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Земельна</a:t>
                      </a:r>
                      <a:endParaRPr lang="uk-UA" sz="16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Генеральне слідство про маєтності, повернуто в державне користування землі, які були безпідставно захоплені в приватне володіння</a:t>
                      </a:r>
                      <a:endParaRPr lang="uk-UA" sz="160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98821">
                <a:tc>
                  <a:txBody>
                    <a:bodyPr/>
                    <a:lstStyle/>
                    <a:p>
                      <a:pPr indent="4508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Торгівлі</a:t>
                      </a:r>
                      <a:endParaRPr lang="uk-UA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Відстоював  інтереси української торгівлі</a:t>
                      </a:r>
                    </a:p>
                    <a:p>
                      <a:pPr indent="18034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Українським купцям повернули право вивозити товари на західноєвропейські ринки</a:t>
                      </a:r>
                      <a:endParaRPr lang="uk-UA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654417" y="535464"/>
            <a:ext cx="6883166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8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76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Реформи Данила Апостола</a:t>
            </a:r>
            <a:endParaRPr kumimoji="0" lang="uk-UA" altLang="uk-UA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76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98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6760" y="448056"/>
            <a:ext cx="6312408" cy="155448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Становище України за часів Правління Гетьманського уряду</a:t>
            </a:r>
            <a:b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(1734-1750 рр.):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888" y="2349992"/>
            <a:ext cx="6230112" cy="2963608"/>
          </a:xfrm>
        </p:spPr>
        <p:txBody>
          <a:bodyPr/>
          <a:lstStyle/>
          <a:p>
            <a:pPr lvl="0"/>
            <a:r>
              <a:rPr lang="uk-UA" dirty="0"/>
              <a:t> </a:t>
            </a:r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після смерті </a:t>
            </a:r>
            <a:r>
              <a:rPr lang="uk-UA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Д.Апостола</a:t>
            </a:r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російський уряд зобов’язав здійснювати владу у Гетьманщині спеціальному органові</a:t>
            </a:r>
          </a:p>
          <a:p>
            <a:pPr lvl="0"/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альтернатива владі гетьмана</a:t>
            </a:r>
          </a:p>
          <a:p>
            <a:pPr lvl="0"/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31 січня 1734 р. -   створено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равління Гетьманського уряду</a:t>
            </a:r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яке складалося з 6 осіб, - трьох росіян і трьох українців на чолі з князем О. Шаховським</a:t>
            </a:r>
          </a:p>
          <a:p>
            <a:pPr marL="0" indent="0">
              <a:buNone/>
            </a:pPr>
            <a:endParaRPr lang="uk-UA" dirty="0"/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900" y="1207928"/>
            <a:ext cx="2743200" cy="425196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5783580" y="5661056"/>
            <a:ext cx="2386584" cy="8740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Олексій Шаховський </a:t>
            </a:r>
            <a:endParaRPr lang="uk-UA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87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104</TotalTime>
  <Words>411</Words>
  <Application>Microsoft Office PowerPoint</Application>
  <PresentationFormat>Широкоэкранный</PresentationFormat>
  <Paragraphs>48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 Імперський наступ на автономію Гетьманщини.  Нова Січ </vt:lpstr>
      <vt:lpstr>Іван Скоропадський (1708-1722 рр.)  </vt:lpstr>
      <vt:lpstr>Іван Скоропадський (1708-1722 рр.) </vt:lpstr>
      <vt:lpstr>Перша Малоросійська колегія ( 1722-1727 рр.) </vt:lpstr>
      <vt:lpstr>Запитання до документу: 1.Як Петро I пояснював необхідність створення Малоросійської колегії? 2. Якими були повноваження Малоросійської колегії?</vt:lpstr>
      <vt:lpstr>Наказний гетьман Павло Полуботок  ( 1722 -1724 рр.) </vt:lpstr>
      <vt:lpstr>Данило Апостол (1727- 1734 рр.)</vt:lpstr>
      <vt:lpstr>Реформи Данила Апостола </vt:lpstr>
      <vt:lpstr>Становище України за часів Правління Гетьманського уряду (1734-1750 рр.): </vt:lpstr>
      <vt:lpstr>Домашнє завдання: параграф 33 пройти онлайн - тест  https://vseosvita.ua/test/start/njm760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Імперський наступ на автономію Гетьманщини. Нова Січ </dc:title>
  <dc:creator>nasti</dc:creator>
  <cp:lastModifiedBy>nasti</cp:lastModifiedBy>
  <cp:revision>11</cp:revision>
  <dcterms:created xsi:type="dcterms:W3CDTF">2021-04-17T12:40:30Z</dcterms:created>
  <dcterms:modified xsi:type="dcterms:W3CDTF">2021-04-22T15:23:05Z</dcterms:modified>
</cp:coreProperties>
</file>